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7"/>
  </p:notesMasterIdLst>
  <p:sldIdLst>
    <p:sldId id="256" r:id="rId2"/>
    <p:sldId id="351" r:id="rId3"/>
    <p:sldId id="283" r:id="rId4"/>
    <p:sldId id="362" r:id="rId5"/>
    <p:sldId id="284" r:id="rId6"/>
    <p:sldId id="363" r:id="rId7"/>
    <p:sldId id="369" r:id="rId8"/>
    <p:sldId id="367" r:id="rId9"/>
    <p:sldId id="370" r:id="rId10"/>
    <p:sldId id="371" r:id="rId11"/>
    <p:sldId id="368" r:id="rId12"/>
    <p:sldId id="374" r:id="rId13"/>
    <p:sldId id="375" r:id="rId14"/>
    <p:sldId id="372" r:id="rId15"/>
    <p:sldId id="364" r:id="rId16"/>
    <p:sldId id="376" r:id="rId17"/>
    <p:sldId id="373" r:id="rId18"/>
    <p:sldId id="377" r:id="rId19"/>
    <p:sldId id="397" r:id="rId20"/>
    <p:sldId id="395" r:id="rId21"/>
    <p:sldId id="396" r:id="rId22"/>
    <p:sldId id="352" r:id="rId23"/>
    <p:sldId id="361" r:id="rId24"/>
    <p:sldId id="355" r:id="rId25"/>
    <p:sldId id="383" r:id="rId26"/>
    <p:sldId id="390" r:id="rId27"/>
    <p:sldId id="385" r:id="rId28"/>
    <p:sldId id="386" r:id="rId29"/>
    <p:sldId id="387" r:id="rId30"/>
    <p:sldId id="388" r:id="rId31"/>
    <p:sldId id="384" r:id="rId32"/>
    <p:sldId id="380" r:id="rId33"/>
    <p:sldId id="356" r:id="rId34"/>
    <p:sldId id="357" r:id="rId35"/>
    <p:sldId id="358" r:id="rId36"/>
    <p:sldId id="359" r:id="rId37"/>
    <p:sldId id="360" r:id="rId38"/>
    <p:sldId id="378" r:id="rId39"/>
    <p:sldId id="330" r:id="rId40"/>
    <p:sldId id="379" r:id="rId41"/>
    <p:sldId id="331" r:id="rId42"/>
    <p:sldId id="332" r:id="rId43"/>
    <p:sldId id="381" r:id="rId44"/>
    <p:sldId id="337" r:id="rId45"/>
    <p:sldId id="338" r:id="rId46"/>
    <p:sldId id="339" r:id="rId47"/>
    <p:sldId id="340" r:id="rId48"/>
    <p:sldId id="341" r:id="rId49"/>
    <p:sldId id="342" r:id="rId50"/>
    <p:sldId id="343" r:id="rId51"/>
    <p:sldId id="382" r:id="rId52"/>
    <p:sldId id="344" r:id="rId53"/>
    <p:sldId id="406" r:id="rId54"/>
    <p:sldId id="258" r:id="rId55"/>
    <p:sldId id="260" r:id="rId56"/>
    <p:sldId id="345" r:id="rId57"/>
    <p:sldId id="346" r:id="rId58"/>
    <p:sldId id="347" r:id="rId59"/>
    <p:sldId id="348" r:id="rId60"/>
    <p:sldId id="407" r:id="rId61"/>
    <p:sldId id="393" r:id="rId62"/>
    <p:sldId id="389" r:id="rId63"/>
    <p:sldId id="392" r:id="rId64"/>
    <p:sldId id="398" r:id="rId65"/>
    <p:sldId id="317" r:id="rId66"/>
    <p:sldId id="318" r:id="rId67"/>
    <p:sldId id="319" r:id="rId68"/>
    <p:sldId id="320" r:id="rId69"/>
    <p:sldId id="399" r:id="rId70"/>
    <p:sldId id="408" r:id="rId71"/>
    <p:sldId id="400" r:id="rId72"/>
    <p:sldId id="401" r:id="rId73"/>
    <p:sldId id="349" r:id="rId74"/>
    <p:sldId id="350" r:id="rId75"/>
    <p:sldId id="282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70"/>
    <p:restoredTop sz="90981"/>
  </p:normalViewPr>
  <p:slideViewPr>
    <p:cSldViewPr snapToGrid="0" snapToObjects="1">
      <p:cViewPr>
        <p:scale>
          <a:sx n="108" d="100"/>
          <a:sy n="108" d="100"/>
        </p:scale>
        <p:origin x="1504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4A28A-7721-F64C-B123-832430C09039}" type="datetimeFigureOut">
              <a:rPr lang="en-TW" smtClean="0"/>
              <a:t>1/5/22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EAC83-1B96-0C4A-9DD5-6B6639F8F36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66626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EAC83-1B96-0C4A-9DD5-6B6639F8F369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20664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EAC83-1B96-0C4A-9DD5-6B6639F8F369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96562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EAC83-1B96-0C4A-9DD5-6B6639F8F369}" type="slidenum">
              <a:rPr lang="en-TW" smtClean="0"/>
              <a:t>74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71856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BBDE2-1F07-324D-B982-01C59B1DC6D5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2300" y="6357622"/>
            <a:ext cx="2057400" cy="365125"/>
          </a:xfrm>
        </p:spPr>
        <p:txBody>
          <a:bodyPr/>
          <a:lstStyle>
            <a:lvl1pPr>
              <a:defRPr b="1"/>
            </a:lvl1pPr>
          </a:lstStyle>
          <a:p>
            <a:fld id="{14B373FC-FF3A-C64D-BE97-055D2267A4A7}" type="slidenum">
              <a:rPr lang="en-TW" smtClean="0"/>
              <a:pPr/>
              <a:t>‹#›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1968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2767E-042F-4949-9A09-DE3A3EF3CB94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3373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68F-4376-124D-97DE-C6F9FB49F258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00256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62" y="136524"/>
            <a:ext cx="8660675" cy="8431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662" y="1149530"/>
            <a:ext cx="8660674" cy="5460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C4F9-7826-BC4B-9646-62CC3E8170CD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1276" y="6356351"/>
            <a:ext cx="2057400" cy="365125"/>
          </a:xfrm>
        </p:spPr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4057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75A-342C-2B41-BF7A-902C48D0504D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8543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E5EB-F1DF-2C4B-9CD8-3B36810FC42C}" type="datetime1">
              <a:rPr lang="en-US" smtClean="0"/>
              <a:t>1/5/22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9007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1898E-B0AD-A749-977B-D1E10CC6B42E}" type="datetime1">
              <a:rPr lang="en-US" smtClean="0"/>
              <a:t>1/5/22</a:t>
            </a:fld>
            <a:endParaRPr lang="en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53463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6E29-885F-5A41-8819-F82CFA759422}" type="datetime1">
              <a:rPr lang="en-US" smtClean="0"/>
              <a:t>1/5/22</a:t>
            </a:fld>
            <a:endParaRPr lang="en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84955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18F63-80A5-8340-B996-3996185D321C}" type="datetime1">
              <a:rPr lang="en-US" smtClean="0"/>
              <a:t>1/5/22</a:t>
            </a:fld>
            <a:endParaRPr lang="en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91814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FB0C6-54DE-B149-9851-D77BEA7C0A0D}" type="datetime1">
              <a:rPr lang="en-US" smtClean="0"/>
              <a:t>1/5/22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07904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1AAD0-F7EF-B54D-ACE9-3FDA9D8EDA8E}" type="datetime1">
              <a:rPr lang="en-US" smtClean="0"/>
              <a:t>1/5/22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12991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9984E-59AC-B84A-9933-4B0FE8048C91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99828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1/16/10S.svg" TargetMode="External"/><Relationship Id="rId13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hyperlink" Target="https://upload.wikimedia.org/wikipedia/commons/a/a2/6H.svg" TargetMode="External"/><Relationship Id="rId2" Type="http://schemas.openxmlformats.org/officeDocument/2006/relationships/hyperlink" Target="https://upload.wikimedia.org/wikipedia/commons/a/ac/5S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pload.wikimedia.org/wikipedia/commons/d/de/2S.svg" TargetMode="External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openxmlformats.org/officeDocument/2006/relationships/hyperlink" Target="https://upload.wikimedia.org/wikipedia/commons/5/5c/KS.svg" TargetMode="External"/><Relationship Id="rId4" Type="http://schemas.openxmlformats.org/officeDocument/2006/relationships/hyperlink" Target="https://upload.wikimedia.org/wikipedia/commons/1/1f/6S.svg" TargetMode="External"/><Relationship Id="rId9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BA2C3-A44D-0E4D-958E-8B57D0111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06638"/>
          </a:xfrm>
        </p:spPr>
        <p:txBody>
          <a:bodyPr>
            <a:noAutofit/>
          </a:bodyPr>
          <a:lstStyle/>
          <a:p>
            <a:r>
              <a:rPr lang="en-US" b="1" dirty="0"/>
              <a:t>Topic 6 – </a:t>
            </a:r>
            <a:br>
              <a:rPr lang="en-US" b="1" dirty="0"/>
            </a:br>
            <a:r>
              <a:rPr lang="en-US" b="1" dirty="0"/>
              <a:t>Sorting algorithms </a:t>
            </a:r>
            <a:endParaRPr lang="en-US" sz="4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8B78FD-EE24-6746-AC0A-89F05B522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07" y="3686440"/>
            <a:ext cx="2235386" cy="2980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17E29D-F433-C445-AE29-2BD5F9B62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415" y="3686440"/>
            <a:ext cx="2096770" cy="2988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73CB09-1C78-B145-AEDB-C81C0A02D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95" y="3686440"/>
            <a:ext cx="2282190" cy="2995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5D41B5-5904-0F4C-8FBA-D22D62934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3616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0618-F22F-EA40-9F39-9C272CC03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b="1" dirty="0"/>
              <a:t>Output of Counting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A8D44-3001-5941-97C4-69FF4727E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for(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err="1"/>
              <a:t>book.length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 &gt;= 0; </a:t>
            </a:r>
            <a:r>
              <a:rPr lang="en-US" dirty="0" err="1"/>
              <a:t>i</a:t>
            </a:r>
            <a:r>
              <a:rPr lang="en-US" dirty="0"/>
              <a:t>--){</a:t>
            </a:r>
          </a:p>
          <a:p>
            <a:pPr marL="457200" lvl="1" indent="0">
              <a:buNone/>
            </a:pPr>
            <a:r>
              <a:rPr lang="en-US" sz="2800" dirty="0"/>
              <a:t>for(j = 1; j &lt;= book[</a:t>
            </a:r>
            <a:r>
              <a:rPr lang="en-US" sz="2800" dirty="0" err="1"/>
              <a:t>i</a:t>
            </a:r>
            <a:r>
              <a:rPr lang="en-US" sz="2800" dirty="0"/>
              <a:t>]; </a:t>
            </a:r>
            <a:r>
              <a:rPr lang="en-US" sz="2800" dirty="0" err="1"/>
              <a:t>j++</a:t>
            </a:r>
            <a:r>
              <a:rPr lang="en-US" sz="2800" dirty="0"/>
              <a:t>){</a:t>
            </a:r>
          </a:p>
          <a:p>
            <a:pPr marL="914400" lvl="2" indent="0">
              <a:buNone/>
            </a:pPr>
            <a:r>
              <a:rPr lang="en-US" sz="2800" dirty="0" err="1"/>
              <a:t>System.out.print</a:t>
            </a:r>
            <a:r>
              <a:rPr lang="en-US" sz="2800" dirty="0"/>
              <a:t>(book[j] + “, ”);</a:t>
            </a:r>
          </a:p>
          <a:p>
            <a:pPr marL="457200" lvl="1" indent="0">
              <a:buNone/>
            </a:pPr>
            <a:r>
              <a:rPr lang="en-US" sz="2800" dirty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D2C36-391F-A34A-9FF3-F08A1280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10</a:t>
            </a:fld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B347B-A85F-3241-8963-73B9F6108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449" y="4342763"/>
            <a:ext cx="7045569" cy="2120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57CD1-5530-C54D-A644-94D9CDBB2488}"/>
              </a:ext>
            </a:extLst>
          </p:cNvPr>
          <p:cNvSpPr txBox="1"/>
          <p:nvPr/>
        </p:nvSpPr>
        <p:spPr>
          <a:xfrm>
            <a:off x="2276833" y="4259937"/>
            <a:ext cx="1812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>
                <a:solidFill>
                  <a:srgbClr val="FF0000"/>
                </a:solidFill>
              </a:rPr>
              <a:t>arr[] =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98E09-6A84-DA44-A98D-3CB88318BF92}"/>
              </a:ext>
            </a:extLst>
          </p:cNvPr>
          <p:cNvSpPr txBox="1"/>
          <p:nvPr/>
        </p:nvSpPr>
        <p:spPr>
          <a:xfrm>
            <a:off x="241662" y="5940283"/>
            <a:ext cx="1812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>
                <a:solidFill>
                  <a:srgbClr val="FF0000"/>
                </a:solidFill>
              </a:rPr>
              <a:t>book[]=</a:t>
            </a:r>
          </a:p>
        </p:txBody>
      </p:sp>
    </p:spTree>
    <p:extLst>
      <p:ext uri="{BB962C8B-B14F-4D97-AF65-F5344CB8AC3E}">
        <p14:creationId xmlns:p14="http://schemas.microsoft.com/office/powerpoint/2010/main" val="2834180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0618-F22F-EA40-9F39-9C272CC03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b="1" dirty="0"/>
              <a:t>Code of Counting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A8D44-3001-5941-97C4-69FF4727E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 </a:t>
            </a:r>
            <a:r>
              <a:rPr lang="en-US" dirty="0" err="1"/>
              <a:t>arr</a:t>
            </a:r>
            <a:r>
              <a:rPr lang="en-US" dirty="0"/>
              <a:t>[] = { 5, 3, 5, 2, 8 };</a:t>
            </a:r>
          </a:p>
          <a:p>
            <a:pPr marL="0" indent="0">
              <a:buNone/>
            </a:pPr>
            <a:r>
              <a:rPr lang="en-US" dirty="0"/>
              <a:t>int book[] = new int[101]; </a:t>
            </a:r>
          </a:p>
          <a:p>
            <a:pPr marL="0" indent="0">
              <a:buNone/>
            </a:pPr>
            <a:r>
              <a:rPr lang="en-US" dirty="0"/>
              <a:t>//the range of </a:t>
            </a:r>
            <a:r>
              <a:rPr lang="en-US" dirty="0" err="1"/>
              <a:t>arr</a:t>
            </a:r>
            <a:r>
              <a:rPr lang="en-US" dirty="0"/>
              <a:t> between 0 and 100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for(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arr.length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++){</a:t>
            </a:r>
          </a:p>
          <a:p>
            <a:pPr marL="457200" lvl="1" indent="0">
              <a:buNone/>
            </a:pPr>
            <a:r>
              <a:rPr lang="en-US" sz="2800" dirty="0"/>
              <a:t>book[</a:t>
            </a:r>
            <a:r>
              <a:rPr lang="en-US" sz="2800" dirty="0" err="1"/>
              <a:t>arr</a:t>
            </a:r>
            <a:r>
              <a:rPr lang="en-US" sz="2800" dirty="0"/>
              <a:t>[</a:t>
            </a:r>
            <a:r>
              <a:rPr lang="en-US" sz="2800" dirty="0" err="1"/>
              <a:t>i</a:t>
            </a:r>
            <a:r>
              <a:rPr lang="en-US" sz="2800" dirty="0"/>
              <a:t>]]++;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D2C36-391F-A34A-9FF3-F08A1280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11</a:t>
            </a:fld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CFAD79E-29AA-9745-836F-27436FAAE2AC}"/>
                  </a:ext>
                </a:extLst>
              </p:cNvPr>
              <p:cNvSpPr/>
              <p:nvPr/>
            </p:nvSpPr>
            <p:spPr>
              <a:xfrm>
                <a:off x="5767754" y="1612930"/>
                <a:ext cx="214834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𝒒𝒖𝒆𝒖𝒆</m:t>
                      </m:r>
                      <m:r>
                        <a:rPr lang="en-US" sz="3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TW" sz="3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CFAD79E-29AA-9745-836F-27436FAAE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754" y="1612930"/>
                <a:ext cx="2148345" cy="584775"/>
              </a:xfrm>
              <a:prstGeom prst="rect">
                <a:avLst/>
              </a:prstGeom>
              <a:blipFill>
                <a:blip r:embed="rId2"/>
                <a:stretch>
                  <a:fillRect l="-1765" b="-1914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875812-718C-A346-9FC6-943FD7869F7D}"/>
                  </a:ext>
                </a:extLst>
              </p:cNvPr>
              <p:cNvSpPr/>
              <p:nvPr/>
            </p:nvSpPr>
            <p:spPr>
              <a:xfrm>
                <a:off x="5767754" y="3658916"/>
                <a:ext cx="11849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3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32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TW" sz="3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875812-718C-A346-9FC6-943FD7869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754" y="3658916"/>
                <a:ext cx="1184940" cy="584775"/>
              </a:xfrm>
              <a:prstGeom prst="rect">
                <a:avLst/>
              </a:prstGeom>
              <a:blipFill>
                <a:blip r:embed="rId3"/>
                <a:stretch>
                  <a:fillRect l="-3191" b="-2173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Arrow 9">
            <a:extLst>
              <a:ext uri="{FF2B5EF4-FFF2-40B4-BE49-F238E27FC236}">
                <a16:creationId xmlns:a16="http://schemas.microsoft.com/office/drawing/2014/main" id="{A0156A38-84A6-104B-81A6-CF06B6D34E5E}"/>
              </a:ext>
            </a:extLst>
          </p:cNvPr>
          <p:cNvSpPr/>
          <p:nvPr/>
        </p:nvSpPr>
        <p:spPr>
          <a:xfrm>
            <a:off x="4220308" y="1716384"/>
            <a:ext cx="1547446" cy="3850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25F4381F-FA27-9244-98BD-89F0046E1E35}"/>
              </a:ext>
            </a:extLst>
          </p:cNvPr>
          <p:cNvSpPr/>
          <p:nvPr/>
        </p:nvSpPr>
        <p:spPr>
          <a:xfrm>
            <a:off x="4901996" y="3772797"/>
            <a:ext cx="854339" cy="3850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2EDD6DC-E95B-A043-9582-3FE897CCE280}"/>
                  </a:ext>
                </a:extLst>
              </p:cNvPr>
              <p:cNvSpPr/>
              <p:nvPr/>
            </p:nvSpPr>
            <p:spPr>
              <a:xfrm>
                <a:off x="4755568" y="4239971"/>
                <a:ext cx="366612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TW" sz="3200" b="1" dirty="0" smtClean="0">
                          <a:solidFill>
                            <a:srgbClr val="FF0000"/>
                          </a:solidFill>
                        </a:rPr>
                        <m:t>+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−−−−−−−−−−</m:t>
                      </m:r>
                      <m:r>
                        <a:rPr lang="en-US" sz="3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  <a:p>
                <a:r>
                  <a:rPr lang="en-US" sz="3200" b="1" dirty="0">
                    <a:solidFill>
                      <a:srgbClr val="FF0000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3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𝒒𝒖𝒆𝒖𝒆</m:t>
                    </m:r>
                    <m:r>
                      <a:rPr lang="en-US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3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TW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2EDD6DC-E95B-A043-9582-3FE897CCE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568" y="4239971"/>
                <a:ext cx="3666122" cy="1569660"/>
              </a:xfrm>
              <a:prstGeom prst="rect">
                <a:avLst/>
              </a:prstGeom>
              <a:blipFill>
                <a:blip r:embed="rId4"/>
                <a:stretch>
                  <a:fillRect l="-345" b="-725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Brace 18">
            <a:extLst>
              <a:ext uri="{FF2B5EF4-FFF2-40B4-BE49-F238E27FC236}">
                <a16:creationId xmlns:a16="http://schemas.microsoft.com/office/drawing/2014/main" id="{A5DC66B2-FDA3-8544-A310-2F11C97BC8F5}"/>
              </a:ext>
            </a:extLst>
          </p:cNvPr>
          <p:cNvSpPr/>
          <p:nvPr/>
        </p:nvSpPr>
        <p:spPr>
          <a:xfrm>
            <a:off x="4417077" y="3145995"/>
            <a:ext cx="338491" cy="1610618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58493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A0F76-7476-FF41-A9CF-FBE850251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Counting Sort - Non-comparison based</a:t>
            </a:r>
            <a:endParaRPr lang="en-TW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40B218-CE50-6842-A6F0-D5291072B4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Complexity: </a:t>
                </a:r>
              </a:p>
              <a:p>
                <a:pPr lvl="1"/>
                <a:r>
                  <a:rPr lang="en-US" sz="2800" b="1" dirty="0">
                    <a:solidFill>
                      <a:srgbClr val="FF0000"/>
                    </a:solidFill>
                  </a:rPr>
                  <a:t>Sorting: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𝒒𝒖𝒆𝒖𝒆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𝒒𝒖𝒆𝒖𝒆</m:t>
                    </m:r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time to initialize and concatenate buckets together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time to count</a:t>
                </a:r>
                <a:endParaRPr lang="en-US" sz="2800" b="1" dirty="0"/>
              </a:p>
              <a:p>
                <a:pPr lvl="1"/>
                <a:r>
                  <a:rPr lang="en-US" sz="2800" dirty="0"/>
                  <a:t>Check an element in this array or not: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dirty="0"/>
              </a:p>
              <a:p>
                <a:pPr lvl="2"/>
                <a:r>
                  <a:rPr lang="en-US" sz="2800" dirty="0"/>
                  <a:t>Why?</a:t>
                </a:r>
              </a:p>
              <a:p>
                <a:pPr lvl="3"/>
                <a:endParaRPr lang="en-US" sz="2400" dirty="0"/>
              </a:p>
              <a:p>
                <a:pPr lvl="3"/>
                <a:endParaRPr lang="en-US" sz="2400" dirty="0"/>
              </a:p>
              <a:p>
                <a:pPr lvl="1"/>
                <a:r>
                  <a:rPr lang="en-US" sz="3200" dirty="0"/>
                  <a:t>Find maximum element: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e>
                          <m:sub>
                            <m:r>
                              <a:rPr lang="en-US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fName>
                      <m:e>
                        <m:r>
                          <a:rPr lang="en-US" sz="3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𝒒𝒖𝒆𝒖𝒆</m:t>
                        </m:r>
                      </m:e>
                    </m:func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>
                  <a:solidFill>
                    <a:srgbClr val="FF0000"/>
                  </a:solidFill>
                </a:endParaRPr>
              </a:p>
              <a:p>
                <a:pPr lvl="2"/>
                <a:r>
                  <a:rPr lang="en-US" sz="2800" dirty="0"/>
                  <a:t>Why?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40B218-CE50-6842-A6F0-D5291072B4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158F1-1810-B84F-9ED7-9FADBDDF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3815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A0F76-7476-FF41-A9CF-FBE850251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Counting Sort - Non-comparison based</a:t>
            </a:r>
            <a:endParaRPr lang="en-TW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40B218-CE50-6842-A6F0-D5291072B4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Complexity: </a:t>
                </a:r>
              </a:p>
              <a:p>
                <a:pPr lvl="1"/>
                <a:r>
                  <a:rPr lang="en-US" sz="2800" b="1" dirty="0">
                    <a:solidFill>
                      <a:srgbClr val="FF0000"/>
                    </a:solidFill>
                  </a:rPr>
                  <a:t>Sorting: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𝒒𝒖𝒆𝒖𝒆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𝒒𝒖𝒆𝒖𝒆</m:t>
                    </m:r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time to initialize and concatenate buckets together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time to count</a:t>
                </a:r>
                <a:endParaRPr lang="en-US" sz="2800" b="1" dirty="0"/>
              </a:p>
              <a:p>
                <a:pPr lvl="1"/>
                <a:r>
                  <a:rPr lang="en-US" sz="2800" dirty="0"/>
                  <a:t>Check an element in this array or not: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dirty="0"/>
              </a:p>
              <a:p>
                <a:pPr lvl="2"/>
                <a:r>
                  <a:rPr lang="en-US" sz="2800" dirty="0"/>
                  <a:t>Why?</a:t>
                </a:r>
              </a:p>
              <a:p>
                <a:pPr marL="1371600" lvl="3" indent="0">
                  <a:buNone/>
                </a:pPr>
                <a:r>
                  <a:rPr lang="en-US" sz="2400" dirty="0"/>
                  <a:t>if(book[</a:t>
                </a:r>
                <a:r>
                  <a:rPr lang="en-US" sz="2400" dirty="0" err="1"/>
                  <a:t>i</a:t>
                </a:r>
                <a:r>
                  <a:rPr lang="en-US" sz="2400" dirty="0"/>
                  <a:t>] &gt; 0){ return true; }</a:t>
                </a:r>
              </a:p>
              <a:p>
                <a:pPr marL="1371600" lvl="3" indent="0">
                  <a:buNone/>
                </a:pPr>
                <a:r>
                  <a:rPr lang="en-US" sz="2400" dirty="0"/>
                  <a:t>else{ return false; }</a:t>
                </a:r>
              </a:p>
              <a:p>
                <a:pPr lvl="1"/>
                <a:r>
                  <a:rPr lang="en-US" sz="3200" dirty="0"/>
                  <a:t>Find maximum element: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e>
                          <m:sub>
                            <m:r>
                              <a:rPr lang="en-US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fName>
                      <m:e>
                        <m:r>
                          <a:rPr lang="en-US" sz="3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𝒒𝒖𝒆𝒖𝒆</m:t>
                        </m:r>
                      </m:e>
                    </m:func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>
                  <a:solidFill>
                    <a:srgbClr val="FF0000"/>
                  </a:solidFill>
                </a:endParaRPr>
              </a:p>
              <a:p>
                <a:pPr lvl="2"/>
                <a:r>
                  <a:rPr lang="en-US" sz="2800" dirty="0"/>
                  <a:t>Why?</a:t>
                </a:r>
              </a:p>
              <a:p>
                <a:pPr lvl="3"/>
                <a:r>
                  <a:rPr lang="en-US" sz="2400" dirty="0"/>
                  <a:t>binary search</a:t>
                </a:r>
              </a:p>
              <a:p>
                <a:pPr lvl="1"/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40B218-CE50-6842-A6F0-D5291072B4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158F1-1810-B84F-9ED7-9FADBDDF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90408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7D86E-FADC-264A-9CC2-DED455BE1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Bucket Sort - Non-comparison based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1C17E-6FF7-C541-A47C-EB4F7C01F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BB852-BDD6-CD48-A34B-E61AE0994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14</a:t>
            </a:fld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B1A67-74E7-9649-9D79-FC9819629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73" y="1796280"/>
            <a:ext cx="7371766" cy="5061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60DB88-728F-704D-9B9E-674249D0FE90}"/>
              </a:ext>
            </a:extLst>
          </p:cNvPr>
          <p:cNvSpPr txBox="1"/>
          <p:nvPr/>
        </p:nvSpPr>
        <p:spPr>
          <a:xfrm>
            <a:off x="1283189" y="1534670"/>
            <a:ext cx="1812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b="1" dirty="0">
                <a:solidFill>
                  <a:srgbClr val="FF0000"/>
                </a:solidFill>
              </a:rPr>
              <a:t>arr[] =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77E598-3D68-7440-855A-993498ECC7B3}"/>
              </a:ext>
            </a:extLst>
          </p:cNvPr>
          <p:cNvSpPr/>
          <p:nvPr/>
        </p:nvSpPr>
        <p:spPr>
          <a:xfrm>
            <a:off x="2942121" y="1534670"/>
            <a:ext cx="11967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Bucket</a:t>
            </a:r>
            <a:endParaRPr lang="en-TW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932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5897E-8684-6E4A-B670-CDE6474B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Bucket Sort - Non-comparison based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AABED-8349-2D46-849E-6B8200310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Scenario:</a:t>
            </a:r>
          </a:p>
          <a:p>
            <a:pPr lvl="1"/>
            <a:r>
              <a:rPr lang="en-US" sz="2800" dirty="0"/>
              <a:t>Work when keys are in a small range.</a:t>
            </a:r>
          </a:p>
          <a:p>
            <a:pPr lvl="1"/>
            <a:r>
              <a:rPr lang="en-US" sz="2800" dirty="0"/>
              <a:t>Use </a:t>
            </a:r>
            <a:r>
              <a:rPr lang="en-US" sz="2800" b="1" dirty="0"/>
              <a:t>Linked List</a:t>
            </a:r>
            <a:r>
              <a:rPr lang="en-US" sz="2800" dirty="0"/>
              <a:t>.</a:t>
            </a:r>
          </a:p>
          <a:p>
            <a:endParaRPr lang="en-US" dirty="0"/>
          </a:p>
          <a:p>
            <a:r>
              <a:rPr lang="en-US" dirty="0"/>
              <a:t>Algorithm(Stable):</a:t>
            </a:r>
          </a:p>
          <a:p>
            <a:pPr lvl="1"/>
            <a:r>
              <a:rPr lang="en-US" sz="2800" dirty="0"/>
              <a:t>1. Walk through each item and enqueue each item into its appropriate queue</a:t>
            </a:r>
          </a:p>
          <a:p>
            <a:pPr lvl="1"/>
            <a:r>
              <a:rPr lang="en-US" sz="2800" dirty="0"/>
              <a:t>2. Concatenate queues in order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46996-93AF-F843-AED4-444F76F9F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90527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5897E-8684-6E4A-B670-CDE6474B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Bucket Sort - Non-comparison based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6AABED-8349-2D46-849E-6B82003103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Time Complexity for Sort: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𝒒𝒖𝒆𝒖𝒆</m:t>
                    </m:r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𝒒𝒖𝒆𝒖𝒆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time to initialize and concatenate buckets together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time to put items to buckets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6AABED-8349-2D46-849E-6B82003103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46996-93AF-F843-AED4-444F76F9F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16</a:t>
            </a:fld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16319-5697-5E4A-9969-378FABDC7C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4" r="79834"/>
          <a:stretch/>
        </p:blipFill>
        <p:spPr>
          <a:xfrm>
            <a:off x="1501018" y="3532798"/>
            <a:ext cx="738946" cy="3188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7F8DDCE-48AD-7E42-9850-E07534F3438E}"/>
                  </a:ext>
                </a:extLst>
              </p:cNvPr>
              <p:cNvSpPr/>
              <p:nvPr/>
            </p:nvSpPr>
            <p:spPr>
              <a:xfrm>
                <a:off x="2428338" y="3178318"/>
                <a:ext cx="12891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𝒒𝒖𝒆𝒖𝒆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endParaRPr lang="en-TW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7F8DDCE-48AD-7E42-9850-E07534F34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338" y="3178318"/>
                <a:ext cx="1289135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FE7652A-9F24-E24A-9325-8ED53A41D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38" r="6598"/>
          <a:stretch/>
        </p:blipFill>
        <p:spPr>
          <a:xfrm>
            <a:off x="2974059" y="3532798"/>
            <a:ext cx="3188677" cy="3188677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CA8A661-BA81-A347-91DE-67780DA43E3E}"/>
              </a:ext>
            </a:extLst>
          </p:cNvPr>
          <p:cNvSpPr/>
          <p:nvPr/>
        </p:nvSpPr>
        <p:spPr>
          <a:xfrm>
            <a:off x="2428338" y="3178318"/>
            <a:ext cx="1302136" cy="3431487"/>
          </a:xfrm>
          <a:prstGeom prst="roundRect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9AAEC6D-6DBC-514B-B050-C274CE4EB5A3}"/>
                  </a:ext>
                </a:extLst>
              </p:cNvPr>
              <p:cNvSpPr/>
              <p:nvPr/>
            </p:nvSpPr>
            <p:spPr>
              <a:xfrm>
                <a:off x="3966293" y="3178318"/>
                <a:ext cx="7473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endParaRPr lang="en-TW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9AAEC6D-6DBC-514B-B050-C274CE4EB5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293" y="3178318"/>
                <a:ext cx="747320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DC19B7A-EC6D-644D-ACEB-9F4A8C5B9BDF}"/>
              </a:ext>
            </a:extLst>
          </p:cNvPr>
          <p:cNvSpPr/>
          <p:nvPr/>
        </p:nvSpPr>
        <p:spPr>
          <a:xfrm>
            <a:off x="3813812" y="3178317"/>
            <a:ext cx="2348924" cy="3431487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44336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540D1-5705-D242-BFAB-6F6B60313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Bucket Sort - Non-comparison based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BDE67-3D7A-4545-A3E3-5BC2EE25C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Bucket sorting is to exchange space consumption for time consumption. </a:t>
            </a:r>
          </a:p>
          <a:p>
            <a:r>
              <a:rPr lang="en-US" dirty="0"/>
              <a:t>The smaller the bucket is divided, the less data there is between each bucket, and the less time it takes to sort, but the corresponding space consumption will increase.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8B320-64D4-FD40-B083-42A401A4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17</a:t>
            </a:fld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647C5-6899-CD4E-9EAA-DD27ECE91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127" y="3233486"/>
            <a:ext cx="5164504" cy="35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19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A0F76-7476-FF41-A9CF-FBE850251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Bucket Sort - Non-comparison based</a:t>
            </a:r>
            <a:endParaRPr lang="en-TW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40B218-CE50-6842-A6F0-D5291072B4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Complexity: </a:t>
                </a:r>
              </a:p>
              <a:p>
                <a:pPr lvl="1"/>
                <a:r>
                  <a:rPr lang="en-US" sz="2800" b="1" dirty="0">
                    <a:solidFill>
                      <a:srgbClr val="FF0000"/>
                    </a:solidFill>
                  </a:rPr>
                  <a:t>Sorting: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𝒒𝒖𝒆𝒖𝒆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dirty="0"/>
              </a:p>
              <a:p>
                <a:pPr lvl="1"/>
                <a:endParaRPr lang="en-US" sz="2800" dirty="0"/>
              </a:p>
              <a:p>
                <a:pPr lvl="1"/>
                <a:r>
                  <a:rPr lang="en-US" sz="2800" dirty="0"/>
                  <a:t>Check an element in this array or not: </a:t>
                </a:r>
              </a:p>
              <a:p>
                <a:pPr lvl="2"/>
                <a:r>
                  <a:rPr lang="en-US" sz="2800" b="1" dirty="0">
                    <a:solidFill>
                      <a:srgbClr val="FF0000"/>
                    </a:solidFill>
                  </a:rPr>
                  <a:t>Worst case: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dirty="0"/>
              </a:p>
              <a:p>
                <a:pPr lvl="3"/>
                <a:r>
                  <a:rPr lang="en-US" sz="2800" dirty="0"/>
                  <a:t>Why?</a:t>
                </a:r>
              </a:p>
              <a:p>
                <a:pPr marL="1371600" lvl="3" indent="0">
                  <a:buNone/>
                </a:pPr>
                <a:endParaRPr lang="en-US" sz="2800" dirty="0"/>
              </a:p>
              <a:p>
                <a:pPr lvl="1"/>
                <a:endParaRPr lang="en-US" sz="2800" dirty="0"/>
              </a:p>
              <a:p>
                <a:pPr lvl="1"/>
                <a:r>
                  <a:rPr lang="en-US" sz="2800" dirty="0"/>
                  <a:t>Find maximum element: </a:t>
                </a:r>
              </a:p>
              <a:p>
                <a:pPr lvl="2"/>
                <a:r>
                  <a:rPr lang="en-US" sz="2800" b="1" dirty="0">
                    <a:solidFill>
                      <a:srgbClr val="FF0000"/>
                    </a:solidFill>
                  </a:rPr>
                  <a:t>Worst case: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e>
                          <m:sub>
                            <m:r>
                              <a:rPr lang="en-US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fName>
                      <m:e>
                        <m:r>
                          <a:rPr lang="en-US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𝒒𝒖𝒆𝒖𝒆</m:t>
                        </m:r>
                      </m:e>
                    </m:func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dirty="0">
                  <a:solidFill>
                    <a:srgbClr val="FF0000"/>
                  </a:solidFill>
                </a:endParaRPr>
              </a:p>
              <a:p>
                <a:pPr lvl="3"/>
                <a:r>
                  <a:rPr lang="en-US" sz="2800" dirty="0"/>
                  <a:t>Why?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40B218-CE50-6842-A6F0-D5291072B4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158F1-1810-B84F-9ED7-9FADBDDF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82639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141EC-9A89-104F-86BE-EC995DBE0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b="1" dirty="0"/>
              <a:t>Radix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16831-5348-5B47-825F-5667D0AE8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whole idea is that we’re doing a digit by digit sort. </a:t>
            </a:r>
          </a:p>
          <a:p>
            <a:r>
              <a:rPr lang="en-US" dirty="0"/>
              <a:t>We are going to do it </a:t>
            </a:r>
            <a:r>
              <a:rPr lang="en-US" b="1" dirty="0">
                <a:solidFill>
                  <a:srgbClr val="FF0000"/>
                </a:solidFill>
              </a:rPr>
              <a:t>from least significant to most significant</a:t>
            </a:r>
            <a:r>
              <a:rPr lang="en-US" dirty="0"/>
              <a:t>.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AED5D-54B3-7046-AD7C-3891B65D8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19</a:t>
            </a:fld>
            <a:endParaRPr lang="en-TW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3D797DF-DC95-6441-8A67-F44E067E4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276540"/>
              </p:ext>
            </p:extLst>
          </p:nvPr>
        </p:nvGraphicFramePr>
        <p:xfrm>
          <a:off x="406614" y="2751193"/>
          <a:ext cx="8592062" cy="3914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900">
                  <a:extLst>
                    <a:ext uri="{9D8B030D-6E8A-4147-A177-3AD203B41FA5}">
                      <a16:colId xmlns:a16="http://schemas.microsoft.com/office/drawing/2014/main" val="1945659321"/>
                    </a:ext>
                  </a:extLst>
                </a:gridCol>
                <a:gridCol w="1010900">
                  <a:extLst>
                    <a:ext uri="{9D8B030D-6E8A-4147-A177-3AD203B41FA5}">
                      <a16:colId xmlns:a16="http://schemas.microsoft.com/office/drawing/2014/main" val="866950924"/>
                    </a:ext>
                  </a:extLst>
                </a:gridCol>
                <a:gridCol w="1010900">
                  <a:extLst>
                    <a:ext uri="{9D8B030D-6E8A-4147-A177-3AD203B41FA5}">
                      <a16:colId xmlns:a16="http://schemas.microsoft.com/office/drawing/2014/main" val="3789606949"/>
                    </a:ext>
                  </a:extLst>
                </a:gridCol>
                <a:gridCol w="1010900">
                  <a:extLst>
                    <a:ext uri="{9D8B030D-6E8A-4147-A177-3AD203B41FA5}">
                      <a16:colId xmlns:a16="http://schemas.microsoft.com/office/drawing/2014/main" val="3607029866"/>
                    </a:ext>
                  </a:extLst>
                </a:gridCol>
                <a:gridCol w="1010900">
                  <a:extLst>
                    <a:ext uri="{9D8B030D-6E8A-4147-A177-3AD203B41FA5}">
                      <a16:colId xmlns:a16="http://schemas.microsoft.com/office/drawing/2014/main" val="1814027671"/>
                    </a:ext>
                  </a:extLst>
                </a:gridCol>
                <a:gridCol w="1010900">
                  <a:extLst>
                    <a:ext uri="{9D8B030D-6E8A-4147-A177-3AD203B41FA5}">
                      <a16:colId xmlns:a16="http://schemas.microsoft.com/office/drawing/2014/main" val="1672937578"/>
                    </a:ext>
                  </a:extLst>
                </a:gridCol>
                <a:gridCol w="1010900">
                  <a:extLst>
                    <a:ext uri="{9D8B030D-6E8A-4147-A177-3AD203B41FA5}">
                      <a16:colId xmlns:a16="http://schemas.microsoft.com/office/drawing/2014/main" val="2845291412"/>
                    </a:ext>
                  </a:extLst>
                </a:gridCol>
                <a:gridCol w="1515762">
                  <a:extLst>
                    <a:ext uri="{9D8B030D-6E8A-4147-A177-3AD203B41FA5}">
                      <a16:colId xmlns:a16="http://schemas.microsoft.com/office/drawing/2014/main" val="1461787646"/>
                    </a:ext>
                  </a:extLst>
                </a:gridCol>
              </a:tblGrid>
              <a:tr h="4893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758952"/>
                  </a:ext>
                </a:extLst>
              </a:tr>
              <a:tr h="4893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380529"/>
                  </a:ext>
                </a:extLst>
              </a:tr>
              <a:tr h="4893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912233"/>
                  </a:ext>
                </a:extLst>
              </a:tr>
              <a:tr h="4893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Sorted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771112"/>
                  </a:ext>
                </a:extLst>
              </a:tr>
              <a:tr h="4893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134423"/>
                  </a:ext>
                </a:extLst>
              </a:tr>
              <a:tr h="4893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357498"/>
                  </a:ext>
                </a:extLst>
              </a:tr>
              <a:tr h="4893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864568"/>
                  </a:ext>
                </a:extLst>
              </a:tr>
              <a:tr h="489306"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05746"/>
                  </a:ext>
                </a:extLst>
              </a:tr>
            </a:tbl>
          </a:graphicData>
        </a:graphic>
      </p:graphicFrame>
      <p:sp>
        <p:nvSpPr>
          <p:cNvPr id="6" name="向上箭號 10">
            <a:extLst>
              <a:ext uri="{FF2B5EF4-FFF2-40B4-BE49-F238E27FC236}">
                <a16:creationId xmlns:a16="http://schemas.microsoft.com/office/drawing/2014/main" id="{2824C692-8347-194D-9DFD-AAF37A703873}"/>
              </a:ext>
            </a:extLst>
          </p:cNvPr>
          <p:cNvSpPr/>
          <p:nvPr/>
        </p:nvSpPr>
        <p:spPr>
          <a:xfrm>
            <a:off x="3029973" y="6255224"/>
            <a:ext cx="263611" cy="26213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上箭號 11">
            <a:extLst>
              <a:ext uri="{FF2B5EF4-FFF2-40B4-BE49-F238E27FC236}">
                <a16:creationId xmlns:a16="http://schemas.microsoft.com/office/drawing/2014/main" id="{6AE20848-3C01-0243-A2F5-BD0556DB1063}"/>
              </a:ext>
            </a:extLst>
          </p:cNvPr>
          <p:cNvSpPr/>
          <p:nvPr/>
        </p:nvSpPr>
        <p:spPr>
          <a:xfrm>
            <a:off x="4824590" y="6263900"/>
            <a:ext cx="263611" cy="26213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12">
            <a:extLst>
              <a:ext uri="{FF2B5EF4-FFF2-40B4-BE49-F238E27FC236}">
                <a16:creationId xmlns:a16="http://schemas.microsoft.com/office/drawing/2014/main" id="{298108D7-616F-E44A-ADF5-7BE442F97BA7}"/>
              </a:ext>
            </a:extLst>
          </p:cNvPr>
          <p:cNvSpPr/>
          <p:nvPr/>
        </p:nvSpPr>
        <p:spPr>
          <a:xfrm>
            <a:off x="3029974" y="2827915"/>
            <a:ext cx="274313" cy="3279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15">
            <a:extLst>
              <a:ext uri="{FF2B5EF4-FFF2-40B4-BE49-F238E27FC236}">
                <a16:creationId xmlns:a16="http://schemas.microsoft.com/office/drawing/2014/main" id="{09427CF1-45C5-684F-8E74-BEDA26D9E366}"/>
              </a:ext>
            </a:extLst>
          </p:cNvPr>
          <p:cNvSpPr/>
          <p:nvPr/>
        </p:nvSpPr>
        <p:spPr>
          <a:xfrm>
            <a:off x="4819240" y="2827915"/>
            <a:ext cx="274313" cy="3279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16">
            <a:extLst>
              <a:ext uri="{FF2B5EF4-FFF2-40B4-BE49-F238E27FC236}">
                <a16:creationId xmlns:a16="http://schemas.microsoft.com/office/drawing/2014/main" id="{55DC0B82-005A-0443-B0BA-2F781456EAEE}"/>
              </a:ext>
            </a:extLst>
          </p:cNvPr>
          <p:cNvSpPr/>
          <p:nvPr/>
        </p:nvSpPr>
        <p:spPr>
          <a:xfrm>
            <a:off x="6608506" y="2827915"/>
            <a:ext cx="274313" cy="3279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上箭號 17">
            <a:extLst>
              <a:ext uri="{FF2B5EF4-FFF2-40B4-BE49-F238E27FC236}">
                <a16:creationId xmlns:a16="http://schemas.microsoft.com/office/drawing/2014/main" id="{F07C9CA9-9F97-B847-A53C-1FECCD096C5A}"/>
              </a:ext>
            </a:extLst>
          </p:cNvPr>
          <p:cNvSpPr/>
          <p:nvPr/>
        </p:nvSpPr>
        <p:spPr>
          <a:xfrm>
            <a:off x="6619208" y="6255224"/>
            <a:ext cx="263611" cy="26213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8">
            <a:extLst>
              <a:ext uri="{FF2B5EF4-FFF2-40B4-BE49-F238E27FC236}">
                <a16:creationId xmlns:a16="http://schemas.microsoft.com/office/drawing/2014/main" id="{FC0D97C5-2D89-554A-9460-989053DCDBA6}"/>
              </a:ext>
            </a:extLst>
          </p:cNvPr>
          <p:cNvSpPr/>
          <p:nvPr/>
        </p:nvSpPr>
        <p:spPr>
          <a:xfrm>
            <a:off x="1716194" y="3988893"/>
            <a:ext cx="461319" cy="1005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9">
            <a:extLst>
              <a:ext uri="{FF2B5EF4-FFF2-40B4-BE49-F238E27FC236}">
                <a16:creationId xmlns:a16="http://schemas.microsoft.com/office/drawing/2014/main" id="{8ED977A5-4FF6-E843-99A2-B4031EC929A7}"/>
              </a:ext>
            </a:extLst>
          </p:cNvPr>
          <p:cNvSpPr/>
          <p:nvPr/>
        </p:nvSpPr>
        <p:spPr>
          <a:xfrm>
            <a:off x="3692466" y="3988893"/>
            <a:ext cx="461319" cy="1005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20">
            <a:extLst>
              <a:ext uri="{FF2B5EF4-FFF2-40B4-BE49-F238E27FC236}">
                <a16:creationId xmlns:a16="http://schemas.microsoft.com/office/drawing/2014/main" id="{CD78AA61-4ED3-AE4B-BE00-16BC3E16FF1B}"/>
              </a:ext>
            </a:extLst>
          </p:cNvPr>
          <p:cNvSpPr/>
          <p:nvPr/>
        </p:nvSpPr>
        <p:spPr>
          <a:xfrm>
            <a:off x="5759008" y="3988893"/>
            <a:ext cx="461319" cy="1005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3114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40F9-FE03-D048-B088-179490B6D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Sorting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6105D7-7F18-C046-BCFF-33CB81A022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Put the data according to the rules</a:t>
                </a:r>
              </a:p>
              <a:p>
                <a:r>
                  <a:rPr lang="en-US" dirty="0"/>
                  <a:t>Example.</a:t>
                </a:r>
              </a:p>
              <a:p>
                <a:pPr lvl="1"/>
                <a:r>
                  <a:rPr lang="en-US" sz="2800" dirty="0"/>
                  <a:t>Input: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7  6  0  3  8  9  4  1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lvl="1"/>
                <a:r>
                  <a:rPr lang="en-US" sz="2800" dirty="0"/>
                  <a:t>Output:</a:t>
                </a:r>
              </a:p>
              <a:p>
                <a:pPr lvl="2"/>
                <a:r>
                  <a:rPr lang="en-US" sz="2800" b="1" dirty="0"/>
                  <a:t>Rule 1: </a:t>
                </a:r>
                <a:r>
                  <a:rPr lang="en-US" sz="2800" dirty="0"/>
                  <a:t>from small to large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lvl="2"/>
                <a:r>
                  <a:rPr lang="en-US" sz="2800" b="1" dirty="0"/>
                  <a:t>Rule 2: </a:t>
                </a:r>
                <a:r>
                  <a:rPr lang="en-US" sz="2800" dirty="0"/>
                  <a:t>from large to small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lvl="2"/>
                <a:r>
                  <a:rPr lang="en-US" sz="2800" b="1" dirty="0"/>
                  <a:t>Rule 3: </a:t>
                </a:r>
                <a:r>
                  <a:rPr lang="en-US" sz="2800" dirty="0"/>
                  <a:t>decrease first and then increase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9  8  7</m:t>
                          </m:r>
                          <m:r>
                            <a:rPr lang="zh-TW" alt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0  1  3  4  6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6105D7-7F18-C046-BCFF-33CB81A022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94898-F887-9545-A904-E052E182E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</a:t>
            </a:fld>
            <a:endParaRPr lang="en-TW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F9EF32B-9CBF-BF4F-A12E-3EF5FC5415B5}"/>
              </a:ext>
            </a:extLst>
          </p:cNvPr>
          <p:cNvSpPr/>
          <p:nvPr/>
        </p:nvSpPr>
        <p:spPr>
          <a:xfrm rot="923552">
            <a:off x="3139591" y="5986294"/>
            <a:ext cx="867508" cy="445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262CA85-AD7A-7F4B-817E-BBD116E0590C}"/>
              </a:ext>
            </a:extLst>
          </p:cNvPr>
          <p:cNvSpPr/>
          <p:nvPr/>
        </p:nvSpPr>
        <p:spPr>
          <a:xfrm rot="20602266">
            <a:off x="4322029" y="5986294"/>
            <a:ext cx="867508" cy="445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48135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Radix sort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u="sng" dirty="0"/>
                  <a:t>Proof of correctness</a:t>
                </a:r>
                <a:r>
                  <a:rPr lang="zh-TW" altLang="en-US" dirty="0"/>
                  <a:t>：</a:t>
                </a:r>
                <a:endParaRPr lang="en-US" altLang="zh-TW" dirty="0"/>
              </a:p>
              <a:p>
                <a:pPr lvl="1"/>
                <a:r>
                  <a:rPr lang="en-US" altLang="zh-TW" sz="2800" dirty="0"/>
                  <a:t>Note. The sort of each column must be stable sort.</a:t>
                </a:r>
              </a:p>
              <a:p>
                <a:pPr lvl="1"/>
                <a:r>
                  <a:rPr lang="en-US" altLang="zh-TW" sz="2800" dirty="0"/>
                  <a:t>By induction on the column being sorted. 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Time complexity: </a:t>
                </a:r>
              </a:p>
              <a:p>
                <a:pPr lvl="1"/>
                <a:r>
                  <a:rPr lang="en-US" altLang="zh-TW" sz="2800" dirty="0"/>
                  <a:t>Suppose the we are sorting </a:t>
                </a:r>
                <a14:m>
                  <m:oMath xmlns:m="http://schemas.openxmlformats.org/officeDocument/2006/math">
                    <m:r>
                      <a:rPr lang="en-US" altLang="zh-TW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800" dirty="0"/>
                  <a:t>-digit numbers and the range of each digit is between 1 to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2800" dirty="0"/>
                  <a:t>.</a:t>
                </a:r>
              </a:p>
              <a:p>
                <a:pPr lvl="1"/>
                <a:r>
                  <a:rPr lang="en-US" altLang="zh-TW" sz="2800" dirty="0"/>
                  <a:t>So, to sort each column needs </a:t>
                </a:r>
                <a14:m>
                  <m:oMath xmlns:m="http://schemas.openxmlformats.org/officeDocument/2006/math">
                    <m:r>
                      <a:rPr lang="en-US" altLang="zh-TW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TW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TW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800" dirty="0"/>
                  <a:t>.</a:t>
                </a:r>
              </a:p>
              <a:p>
                <a:pPr lvl="1"/>
                <a:r>
                  <a:rPr lang="en-US" altLang="zh-TW" sz="2800" dirty="0"/>
                  <a:t>Since there are </a:t>
                </a:r>
                <a14:m>
                  <m:oMath xmlns:m="http://schemas.openxmlformats.org/officeDocument/2006/math">
                    <m:r>
                      <a:rPr lang="en-US" altLang="zh-TW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800" dirty="0"/>
                  <a:t> columns, we need </a:t>
                </a:r>
                <a14:m>
                  <m:oMath xmlns:m="http://schemas.openxmlformats.org/officeDocument/2006/math">
                    <m:r>
                      <a:rPr lang="en-US" altLang="zh-TW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TW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TW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800" dirty="0"/>
                  <a:t>.</a:t>
                </a:r>
              </a:p>
              <a:p>
                <a:pPr lvl="1"/>
                <a:r>
                  <a:rPr lang="en-US" altLang="zh-TW" sz="2800" dirty="0"/>
                  <a:t>Here, </a:t>
                </a:r>
                <a14:m>
                  <m:oMath xmlns:m="http://schemas.openxmlformats.org/officeDocument/2006/math">
                    <m:r>
                      <a:rPr lang="en-US" altLang="zh-TW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zh-TW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TW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altLang="zh-TW" sz="2800" dirty="0"/>
                  <a:t> is constant.</a:t>
                </a:r>
              </a:p>
              <a:p>
                <a:pPr lvl="1"/>
                <a:r>
                  <a:rPr lang="en-US" altLang="zh-TW" sz="2800" dirty="0"/>
                  <a:t>Thus, its time complexity is </a:t>
                </a:r>
                <a14:m>
                  <m:oMath xmlns:m="http://schemas.openxmlformats.org/officeDocument/2006/math">
                    <m:r>
                      <a:rPr lang="en-US" altLang="zh-TW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TW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TW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800" dirty="0"/>
                  <a:t>.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209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0697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Radix sort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Note</a:t>
            </a:r>
            <a:r>
              <a:rPr lang="zh-TW" altLang="en-US" dirty="0"/>
              <a:t>：</a:t>
            </a:r>
            <a:r>
              <a:rPr lang="en-US" altLang="zh-TW" dirty="0"/>
              <a:t>If we consider</a:t>
            </a:r>
            <a:r>
              <a:rPr lang="zh-TW" altLang="en-US" dirty="0"/>
              <a:t> </a:t>
            </a:r>
            <a:r>
              <a:rPr lang="en-US" altLang="zh-TW" dirty="0"/>
              <a:t>most significant digit first, then Radix sort doesn’t work</a:t>
            </a:r>
          </a:p>
          <a:p>
            <a:r>
              <a:rPr lang="en-US" altLang="zh-TW" dirty="0"/>
              <a:t>Example</a:t>
            </a:r>
            <a:r>
              <a:rPr lang="zh-TW" altLang="en-US" dirty="0"/>
              <a:t>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795723"/>
              </p:ext>
            </p:extLst>
          </p:nvPr>
        </p:nvGraphicFramePr>
        <p:xfrm>
          <a:off x="372324" y="2608445"/>
          <a:ext cx="8592062" cy="3914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900">
                  <a:extLst>
                    <a:ext uri="{9D8B030D-6E8A-4147-A177-3AD203B41FA5}">
                      <a16:colId xmlns:a16="http://schemas.microsoft.com/office/drawing/2014/main" val="1945659321"/>
                    </a:ext>
                  </a:extLst>
                </a:gridCol>
                <a:gridCol w="1010900">
                  <a:extLst>
                    <a:ext uri="{9D8B030D-6E8A-4147-A177-3AD203B41FA5}">
                      <a16:colId xmlns:a16="http://schemas.microsoft.com/office/drawing/2014/main" val="866950924"/>
                    </a:ext>
                  </a:extLst>
                </a:gridCol>
                <a:gridCol w="1010900">
                  <a:extLst>
                    <a:ext uri="{9D8B030D-6E8A-4147-A177-3AD203B41FA5}">
                      <a16:colId xmlns:a16="http://schemas.microsoft.com/office/drawing/2014/main" val="3789606949"/>
                    </a:ext>
                  </a:extLst>
                </a:gridCol>
                <a:gridCol w="1010900">
                  <a:extLst>
                    <a:ext uri="{9D8B030D-6E8A-4147-A177-3AD203B41FA5}">
                      <a16:colId xmlns:a16="http://schemas.microsoft.com/office/drawing/2014/main" val="3607029866"/>
                    </a:ext>
                  </a:extLst>
                </a:gridCol>
                <a:gridCol w="1010900">
                  <a:extLst>
                    <a:ext uri="{9D8B030D-6E8A-4147-A177-3AD203B41FA5}">
                      <a16:colId xmlns:a16="http://schemas.microsoft.com/office/drawing/2014/main" val="1814027671"/>
                    </a:ext>
                  </a:extLst>
                </a:gridCol>
                <a:gridCol w="1010900">
                  <a:extLst>
                    <a:ext uri="{9D8B030D-6E8A-4147-A177-3AD203B41FA5}">
                      <a16:colId xmlns:a16="http://schemas.microsoft.com/office/drawing/2014/main" val="1672937578"/>
                    </a:ext>
                  </a:extLst>
                </a:gridCol>
                <a:gridCol w="1010900">
                  <a:extLst>
                    <a:ext uri="{9D8B030D-6E8A-4147-A177-3AD203B41FA5}">
                      <a16:colId xmlns:a16="http://schemas.microsoft.com/office/drawing/2014/main" val="2845291412"/>
                    </a:ext>
                  </a:extLst>
                </a:gridCol>
                <a:gridCol w="1515762">
                  <a:extLst>
                    <a:ext uri="{9D8B030D-6E8A-4147-A177-3AD203B41FA5}">
                      <a16:colId xmlns:a16="http://schemas.microsoft.com/office/drawing/2014/main" val="1461787646"/>
                    </a:ext>
                  </a:extLst>
                </a:gridCol>
              </a:tblGrid>
              <a:tr h="4893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3 2 9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3 2 9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7 2 0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758952"/>
                  </a:ext>
                </a:extLst>
              </a:tr>
              <a:tr h="4893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3 5 5 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7 2 0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3 5 5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380529"/>
                  </a:ext>
                </a:extLst>
              </a:tr>
              <a:tr h="4893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4 5 7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4 3 6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4 3 6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912233"/>
                  </a:ext>
                </a:extLst>
              </a:tr>
              <a:tr h="4893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4 3 6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8 3 9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4 5 7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Wrong!!!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771112"/>
                  </a:ext>
                </a:extLst>
              </a:tr>
              <a:tr h="4893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6 5 7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3 5 5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6 5 7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134423"/>
                  </a:ext>
                </a:extLst>
              </a:tr>
              <a:tr h="4893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7 2 0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4 5 7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3 2 9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357498"/>
                  </a:ext>
                </a:extLst>
              </a:tr>
              <a:tr h="4893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8 3 9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6 5 7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864568"/>
                  </a:ext>
                </a:extLst>
              </a:tr>
              <a:tr h="489306"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05746"/>
                  </a:ext>
                </a:extLst>
              </a:tr>
            </a:tbl>
          </a:graphicData>
        </a:graphic>
      </p:graphicFrame>
      <p:sp>
        <p:nvSpPr>
          <p:cNvPr id="5" name="向上箭號 4"/>
          <p:cNvSpPr/>
          <p:nvPr/>
        </p:nvSpPr>
        <p:spPr>
          <a:xfrm>
            <a:off x="2517889" y="6112476"/>
            <a:ext cx="263611" cy="26213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上箭號 5"/>
          <p:cNvSpPr/>
          <p:nvPr/>
        </p:nvSpPr>
        <p:spPr>
          <a:xfrm>
            <a:off x="4790300" y="6121152"/>
            <a:ext cx="263611" cy="26213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517890" y="2685167"/>
            <a:ext cx="274313" cy="3279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784950" y="2685167"/>
            <a:ext cx="274313" cy="3279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043773" y="2685167"/>
            <a:ext cx="274313" cy="3279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上箭號 9"/>
          <p:cNvSpPr/>
          <p:nvPr/>
        </p:nvSpPr>
        <p:spPr>
          <a:xfrm>
            <a:off x="7054475" y="6112476"/>
            <a:ext cx="263611" cy="26213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1681904" y="3846145"/>
            <a:ext cx="461319" cy="1005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3658176" y="3846145"/>
            <a:ext cx="461319" cy="1005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5724718" y="3846145"/>
            <a:ext cx="461319" cy="1005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5691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ECFD8-FBE7-9442-B9B8-57C63787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Swapping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7712B-4F41-3C47-8AE7-07689232B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Swapping elements in an array is crucial to be able to sort it </a:t>
            </a:r>
          </a:p>
          <a:p>
            <a:r>
              <a:rPr lang="en-US" dirty="0"/>
              <a:t>Lets swap slot 2 with slot 5 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Backup slot 2 into temp </a:t>
            </a:r>
            <a:br>
              <a:rPr lang="en-TW" sz="2800" dirty="0"/>
            </a:br>
            <a:endParaRPr lang="en-TW" sz="2800" dirty="0"/>
          </a:p>
          <a:p>
            <a:pPr marL="914400" lvl="1" indent="-457200">
              <a:buFont typeface="+mj-lt"/>
              <a:buAutoNum type="arabicPeriod"/>
            </a:pPr>
            <a:endParaRPr lang="en-US" sz="2800" dirty="0"/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Copy slot 5 into slot 2 </a:t>
            </a:r>
          </a:p>
          <a:p>
            <a:pPr marL="914400" lvl="1" indent="-457200">
              <a:buFont typeface="+mj-lt"/>
              <a:buAutoNum type="arabicPeriod"/>
            </a:pPr>
            <a:endParaRPr lang="en-US" sz="2800" dirty="0"/>
          </a:p>
          <a:p>
            <a:pPr marL="914400" lvl="1" indent="-457200">
              <a:buFont typeface="+mj-lt"/>
              <a:buAutoNum type="arabicPeriod"/>
            </a:pPr>
            <a:endParaRPr lang="en-US" sz="2800" dirty="0"/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Copy temp into slot 5 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66F5C-B6F8-864F-9EE1-5611CE942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22</a:t>
            </a:fld>
            <a:endParaRPr lang="en-TW"/>
          </a:p>
        </p:txBody>
      </p:sp>
      <p:graphicFrame>
        <p:nvGraphicFramePr>
          <p:cNvPr id="21" name="Table 5">
            <a:extLst>
              <a:ext uri="{FF2B5EF4-FFF2-40B4-BE49-F238E27FC236}">
                <a16:creationId xmlns:a16="http://schemas.microsoft.com/office/drawing/2014/main" id="{22EDFF89-0635-864E-B564-0D56D899C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429280"/>
              </p:ext>
            </p:extLst>
          </p:nvPr>
        </p:nvGraphicFramePr>
        <p:xfrm>
          <a:off x="4815770" y="2588659"/>
          <a:ext cx="294508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9016">
                  <a:extLst>
                    <a:ext uri="{9D8B030D-6E8A-4147-A177-3AD203B41FA5}">
                      <a16:colId xmlns:a16="http://schemas.microsoft.com/office/drawing/2014/main" val="3895466852"/>
                    </a:ext>
                  </a:extLst>
                </a:gridCol>
                <a:gridCol w="589016">
                  <a:extLst>
                    <a:ext uri="{9D8B030D-6E8A-4147-A177-3AD203B41FA5}">
                      <a16:colId xmlns:a16="http://schemas.microsoft.com/office/drawing/2014/main" val="3188485214"/>
                    </a:ext>
                  </a:extLst>
                </a:gridCol>
                <a:gridCol w="589016">
                  <a:extLst>
                    <a:ext uri="{9D8B030D-6E8A-4147-A177-3AD203B41FA5}">
                      <a16:colId xmlns:a16="http://schemas.microsoft.com/office/drawing/2014/main" val="152146097"/>
                    </a:ext>
                  </a:extLst>
                </a:gridCol>
                <a:gridCol w="589016">
                  <a:extLst>
                    <a:ext uri="{9D8B030D-6E8A-4147-A177-3AD203B41FA5}">
                      <a16:colId xmlns:a16="http://schemas.microsoft.com/office/drawing/2014/main" val="417625611"/>
                    </a:ext>
                  </a:extLst>
                </a:gridCol>
                <a:gridCol w="589016">
                  <a:extLst>
                    <a:ext uri="{9D8B030D-6E8A-4147-A177-3AD203B41FA5}">
                      <a16:colId xmlns:a16="http://schemas.microsoft.com/office/drawing/2014/main" val="2771110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005012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A65A8E68-DA80-1D4A-BAF0-590F05268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824470"/>
              </p:ext>
            </p:extLst>
          </p:nvPr>
        </p:nvGraphicFramePr>
        <p:xfrm>
          <a:off x="8253824" y="2588659"/>
          <a:ext cx="589016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9016">
                  <a:extLst>
                    <a:ext uri="{9D8B030D-6E8A-4147-A177-3AD203B41FA5}">
                      <a16:colId xmlns:a16="http://schemas.microsoft.com/office/drawing/2014/main" val="3650243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71934"/>
                  </a:ext>
                </a:extLst>
              </a:tr>
            </a:tbl>
          </a:graphicData>
        </a:graphic>
      </p:graphicFrame>
      <p:sp>
        <p:nvSpPr>
          <p:cNvPr id="28" name="Curved Down Arrow 27">
            <a:extLst>
              <a:ext uri="{FF2B5EF4-FFF2-40B4-BE49-F238E27FC236}">
                <a16:creationId xmlns:a16="http://schemas.microsoft.com/office/drawing/2014/main" id="{53F41B4D-427F-7946-B8AA-17E04243AD67}"/>
              </a:ext>
            </a:extLst>
          </p:cNvPr>
          <p:cNvSpPr/>
          <p:nvPr/>
        </p:nvSpPr>
        <p:spPr>
          <a:xfrm>
            <a:off x="5616908" y="2053732"/>
            <a:ext cx="2945079" cy="42325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9D890B-F807-2F4B-9A10-A159D170C6FC}"/>
              </a:ext>
            </a:extLst>
          </p:cNvPr>
          <p:cNvSpPr/>
          <p:nvPr/>
        </p:nvSpPr>
        <p:spPr>
          <a:xfrm>
            <a:off x="6545419" y="2068505"/>
            <a:ext cx="10880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Backup</a:t>
            </a:r>
            <a:endParaRPr lang="en-TW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F90D7E-0961-5647-8C5D-F362307A8FF6}"/>
              </a:ext>
            </a:extLst>
          </p:cNvPr>
          <p:cNvSpPr/>
          <p:nvPr/>
        </p:nvSpPr>
        <p:spPr>
          <a:xfrm>
            <a:off x="8221637" y="3134013"/>
            <a:ext cx="680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temp</a:t>
            </a:r>
            <a:endParaRPr lang="en-TW" dirty="0"/>
          </a:p>
        </p:txBody>
      </p:sp>
      <p:graphicFrame>
        <p:nvGraphicFramePr>
          <p:cNvPr id="31" name="Table 5">
            <a:extLst>
              <a:ext uri="{FF2B5EF4-FFF2-40B4-BE49-F238E27FC236}">
                <a16:creationId xmlns:a16="http://schemas.microsoft.com/office/drawing/2014/main" id="{26B9AF52-20D1-C047-80DC-92C3F5993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96617"/>
              </p:ext>
            </p:extLst>
          </p:nvPr>
        </p:nvGraphicFramePr>
        <p:xfrm>
          <a:off x="4815770" y="3897316"/>
          <a:ext cx="294508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9016">
                  <a:extLst>
                    <a:ext uri="{9D8B030D-6E8A-4147-A177-3AD203B41FA5}">
                      <a16:colId xmlns:a16="http://schemas.microsoft.com/office/drawing/2014/main" val="3895466852"/>
                    </a:ext>
                  </a:extLst>
                </a:gridCol>
                <a:gridCol w="589016">
                  <a:extLst>
                    <a:ext uri="{9D8B030D-6E8A-4147-A177-3AD203B41FA5}">
                      <a16:colId xmlns:a16="http://schemas.microsoft.com/office/drawing/2014/main" val="3188485214"/>
                    </a:ext>
                  </a:extLst>
                </a:gridCol>
                <a:gridCol w="589016">
                  <a:extLst>
                    <a:ext uri="{9D8B030D-6E8A-4147-A177-3AD203B41FA5}">
                      <a16:colId xmlns:a16="http://schemas.microsoft.com/office/drawing/2014/main" val="152146097"/>
                    </a:ext>
                  </a:extLst>
                </a:gridCol>
                <a:gridCol w="589016">
                  <a:extLst>
                    <a:ext uri="{9D8B030D-6E8A-4147-A177-3AD203B41FA5}">
                      <a16:colId xmlns:a16="http://schemas.microsoft.com/office/drawing/2014/main" val="417625611"/>
                    </a:ext>
                  </a:extLst>
                </a:gridCol>
                <a:gridCol w="589016">
                  <a:extLst>
                    <a:ext uri="{9D8B030D-6E8A-4147-A177-3AD203B41FA5}">
                      <a16:colId xmlns:a16="http://schemas.microsoft.com/office/drawing/2014/main" val="2771110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005012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B506BB8E-E351-6443-B1CC-25D3260F9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161014"/>
              </p:ext>
            </p:extLst>
          </p:nvPr>
        </p:nvGraphicFramePr>
        <p:xfrm>
          <a:off x="8253824" y="3897316"/>
          <a:ext cx="589016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9016">
                  <a:extLst>
                    <a:ext uri="{9D8B030D-6E8A-4147-A177-3AD203B41FA5}">
                      <a16:colId xmlns:a16="http://schemas.microsoft.com/office/drawing/2014/main" val="3650243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71934"/>
                  </a:ext>
                </a:extLst>
              </a:tr>
            </a:tbl>
          </a:graphicData>
        </a:graphic>
      </p:graphicFrame>
      <p:sp>
        <p:nvSpPr>
          <p:cNvPr id="33" name="Curved Down Arrow 32">
            <a:extLst>
              <a:ext uri="{FF2B5EF4-FFF2-40B4-BE49-F238E27FC236}">
                <a16:creationId xmlns:a16="http://schemas.microsoft.com/office/drawing/2014/main" id="{3F4F5512-D2E6-D74F-885D-7D3A14778199}"/>
              </a:ext>
            </a:extLst>
          </p:cNvPr>
          <p:cNvSpPr/>
          <p:nvPr/>
        </p:nvSpPr>
        <p:spPr>
          <a:xfrm flipH="1">
            <a:off x="5616908" y="3355066"/>
            <a:ext cx="1781300" cy="43057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D9B565-E725-7B43-BE0F-D2A48DA06F44}"/>
              </a:ext>
            </a:extLst>
          </p:cNvPr>
          <p:cNvSpPr/>
          <p:nvPr/>
        </p:nvSpPr>
        <p:spPr>
          <a:xfrm>
            <a:off x="6127490" y="3408887"/>
            <a:ext cx="809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Copy</a:t>
            </a:r>
            <a:endParaRPr lang="en-TW" sz="2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DFCAE1-C38F-774B-86EE-1074A4132349}"/>
              </a:ext>
            </a:extLst>
          </p:cNvPr>
          <p:cNvSpPr/>
          <p:nvPr/>
        </p:nvSpPr>
        <p:spPr>
          <a:xfrm>
            <a:off x="8221637" y="4442670"/>
            <a:ext cx="680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temp</a:t>
            </a:r>
            <a:endParaRPr lang="en-TW" dirty="0"/>
          </a:p>
        </p:txBody>
      </p:sp>
      <p:graphicFrame>
        <p:nvGraphicFramePr>
          <p:cNvPr id="36" name="Table 5">
            <a:extLst>
              <a:ext uri="{FF2B5EF4-FFF2-40B4-BE49-F238E27FC236}">
                <a16:creationId xmlns:a16="http://schemas.microsoft.com/office/drawing/2014/main" id="{DF4C0009-AA7A-1A4E-B100-B9074BE88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596248"/>
              </p:ext>
            </p:extLst>
          </p:nvPr>
        </p:nvGraphicFramePr>
        <p:xfrm>
          <a:off x="4815770" y="5271850"/>
          <a:ext cx="294508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9016">
                  <a:extLst>
                    <a:ext uri="{9D8B030D-6E8A-4147-A177-3AD203B41FA5}">
                      <a16:colId xmlns:a16="http://schemas.microsoft.com/office/drawing/2014/main" val="3895466852"/>
                    </a:ext>
                  </a:extLst>
                </a:gridCol>
                <a:gridCol w="589016">
                  <a:extLst>
                    <a:ext uri="{9D8B030D-6E8A-4147-A177-3AD203B41FA5}">
                      <a16:colId xmlns:a16="http://schemas.microsoft.com/office/drawing/2014/main" val="3188485214"/>
                    </a:ext>
                  </a:extLst>
                </a:gridCol>
                <a:gridCol w="589016">
                  <a:extLst>
                    <a:ext uri="{9D8B030D-6E8A-4147-A177-3AD203B41FA5}">
                      <a16:colId xmlns:a16="http://schemas.microsoft.com/office/drawing/2014/main" val="152146097"/>
                    </a:ext>
                  </a:extLst>
                </a:gridCol>
                <a:gridCol w="589016">
                  <a:extLst>
                    <a:ext uri="{9D8B030D-6E8A-4147-A177-3AD203B41FA5}">
                      <a16:colId xmlns:a16="http://schemas.microsoft.com/office/drawing/2014/main" val="417625611"/>
                    </a:ext>
                  </a:extLst>
                </a:gridCol>
                <a:gridCol w="589016">
                  <a:extLst>
                    <a:ext uri="{9D8B030D-6E8A-4147-A177-3AD203B41FA5}">
                      <a16:colId xmlns:a16="http://schemas.microsoft.com/office/drawing/2014/main" val="2771110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005012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DAE2AC2-CE6A-BC48-B5A7-B728B4751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444921"/>
              </p:ext>
            </p:extLst>
          </p:nvPr>
        </p:nvGraphicFramePr>
        <p:xfrm>
          <a:off x="8253824" y="5271850"/>
          <a:ext cx="589016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9016">
                  <a:extLst>
                    <a:ext uri="{9D8B030D-6E8A-4147-A177-3AD203B41FA5}">
                      <a16:colId xmlns:a16="http://schemas.microsoft.com/office/drawing/2014/main" val="3650243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71934"/>
                  </a:ext>
                </a:extLst>
              </a:tr>
            </a:tbl>
          </a:graphicData>
        </a:graphic>
      </p:graphicFrame>
      <p:sp>
        <p:nvSpPr>
          <p:cNvPr id="38" name="Curved Down Arrow 37">
            <a:extLst>
              <a:ext uri="{FF2B5EF4-FFF2-40B4-BE49-F238E27FC236}">
                <a16:creationId xmlns:a16="http://schemas.microsoft.com/office/drawing/2014/main" id="{FF1F306D-5AE2-DC4E-9B14-AEC575C2FD27}"/>
              </a:ext>
            </a:extLst>
          </p:cNvPr>
          <p:cNvSpPr/>
          <p:nvPr/>
        </p:nvSpPr>
        <p:spPr>
          <a:xfrm flipH="1">
            <a:off x="7303203" y="4781224"/>
            <a:ext cx="1258783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265CA9C-63E3-3749-ABF6-38F44069C82D}"/>
              </a:ext>
            </a:extLst>
          </p:cNvPr>
          <p:cNvSpPr/>
          <p:nvPr/>
        </p:nvSpPr>
        <p:spPr>
          <a:xfrm>
            <a:off x="6075521" y="4663723"/>
            <a:ext cx="9139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Copy</a:t>
            </a:r>
            <a:endParaRPr lang="en-TW" sz="28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FC8938-1EB5-DA4A-B326-7759E2647419}"/>
              </a:ext>
            </a:extLst>
          </p:cNvPr>
          <p:cNvSpPr/>
          <p:nvPr/>
        </p:nvSpPr>
        <p:spPr>
          <a:xfrm>
            <a:off x="8221637" y="5817204"/>
            <a:ext cx="680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temp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83234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ECFD8-FBE7-9442-B9B8-57C63787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Swapping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7712B-4F41-3C47-8AE7-07689232B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Swapping elements in an array is crucial to be able to sort it </a:t>
            </a:r>
          </a:p>
          <a:p>
            <a:r>
              <a:rPr lang="en-US" dirty="0"/>
              <a:t>Lets swap slot 2 with slot 5 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Backup slot 2 into temp</a:t>
            </a:r>
          </a:p>
          <a:p>
            <a:pPr lvl="2"/>
            <a:r>
              <a:rPr lang="en-US" sz="2800" b="1" dirty="0">
                <a:solidFill>
                  <a:srgbClr val="FF0000"/>
                </a:solidFill>
              </a:rPr>
              <a:t>int temp = </a:t>
            </a:r>
            <a:r>
              <a:rPr lang="en-US" sz="2800" b="1" dirty="0" err="1">
                <a:solidFill>
                  <a:srgbClr val="FF0000"/>
                </a:solidFill>
              </a:rPr>
              <a:t>arr</a:t>
            </a:r>
            <a:r>
              <a:rPr lang="en-US" sz="2800" b="1" dirty="0">
                <a:solidFill>
                  <a:srgbClr val="FF0000"/>
                </a:solidFill>
              </a:rPr>
              <a:t>[1]; </a:t>
            </a:r>
            <a:br>
              <a:rPr lang="en-TW" sz="2400" dirty="0"/>
            </a:br>
            <a:endParaRPr lang="en-US" sz="2800" dirty="0"/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Copy slot 5 into slot 2 </a:t>
            </a:r>
          </a:p>
          <a:p>
            <a:pPr lvl="2"/>
            <a:r>
              <a:rPr lang="en-US" sz="2800" b="1" dirty="0" err="1">
                <a:solidFill>
                  <a:srgbClr val="FF0000"/>
                </a:solidFill>
              </a:rPr>
              <a:t>arr</a:t>
            </a:r>
            <a:r>
              <a:rPr lang="en-US" sz="2800" b="1" dirty="0">
                <a:solidFill>
                  <a:srgbClr val="FF0000"/>
                </a:solidFill>
              </a:rPr>
              <a:t>[1] = </a:t>
            </a:r>
            <a:r>
              <a:rPr lang="en-US" sz="2800" b="1" dirty="0" err="1">
                <a:solidFill>
                  <a:srgbClr val="FF0000"/>
                </a:solidFill>
              </a:rPr>
              <a:t>arr</a:t>
            </a:r>
            <a:r>
              <a:rPr lang="en-US" sz="2800" b="1" dirty="0">
                <a:solidFill>
                  <a:srgbClr val="FF0000"/>
                </a:solidFill>
              </a:rPr>
              <a:t>[4]; </a:t>
            </a:r>
            <a:endParaRPr lang="en-US" sz="2800" dirty="0"/>
          </a:p>
          <a:p>
            <a:pPr marL="914400" lvl="1" indent="-457200">
              <a:buFont typeface="+mj-lt"/>
              <a:buAutoNum type="arabicPeriod"/>
            </a:pPr>
            <a:endParaRPr lang="en-US" sz="2800" dirty="0"/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Copy temp into slot 5 </a:t>
            </a:r>
          </a:p>
          <a:p>
            <a:pPr lvl="2"/>
            <a:r>
              <a:rPr lang="en-US" sz="2400" b="1" dirty="0" err="1">
                <a:solidFill>
                  <a:srgbClr val="FF0000"/>
                </a:solidFill>
              </a:rPr>
              <a:t>arr</a:t>
            </a:r>
            <a:r>
              <a:rPr lang="en-US" sz="2400" b="1" dirty="0">
                <a:solidFill>
                  <a:srgbClr val="FF0000"/>
                </a:solidFill>
              </a:rPr>
              <a:t>[4] = temp; </a:t>
            </a:r>
            <a:endParaRPr lang="en-US" sz="2400" dirty="0"/>
          </a:p>
          <a:p>
            <a:pPr marL="914400" lvl="1" indent="-457200">
              <a:buFont typeface="+mj-lt"/>
              <a:buAutoNum type="arabicPeriod"/>
            </a:pP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66F5C-B6F8-864F-9EE1-5611CE942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23</a:t>
            </a:fld>
            <a:endParaRPr lang="en-TW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370A667-CA98-0C49-A73C-42702B7AD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906641"/>
              </p:ext>
            </p:extLst>
          </p:nvPr>
        </p:nvGraphicFramePr>
        <p:xfrm>
          <a:off x="4815770" y="2588659"/>
          <a:ext cx="294508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9016">
                  <a:extLst>
                    <a:ext uri="{9D8B030D-6E8A-4147-A177-3AD203B41FA5}">
                      <a16:colId xmlns:a16="http://schemas.microsoft.com/office/drawing/2014/main" val="3895466852"/>
                    </a:ext>
                  </a:extLst>
                </a:gridCol>
                <a:gridCol w="589016">
                  <a:extLst>
                    <a:ext uri="{9D8B030D-6E8A-4147-A177-3AD203B41FA5}">
                      <a16:colId xmlns:a16="http://schemas.microsoft.com/office/drawing/2014/main" val="3188485214"/>
                    </a:ext>
                  </a:extLst>
                </a:gridCol>
                <a:gridCol w="589016">
                  <a:extLst>
                    <a:ext uri="{9D8B030D-6E8A-4147-A177-3AD203B41FA5}">
                      <a16:colId xmlns:a16="http://schemas.microsoft.com/office/drawing/2014/main" val="152146097"/>
                    </a:ext>
                  </a:extLst>
                </a:gridCol>
                <a:gridCol w="589016">
                  <a:extLst>
                    <a:ext uri="{9D8B030D-6E8A-4147-A177-3AD203B41FA5}">
                      <a16:colId xmlns:a16="http://schemas.microsoft.com/office/drawing/2014/main" val="417625611"/>
                    </a:ext>
                  </a:extLst>
                </a:gridCol>
                <a:gridCol w="589016">
                  <a:extLst>
                    <a:ext uri="{9D8B030D-6E8A-4147-A177-3AD203B41FA5}">
                      <a16:colId xmlns:a16="http://schemas.microsoft.com/office/drawing/2014/main" val="2771110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0050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FEA2207-3084-614E-BCE4-DCF72D47D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290241"/>
              </p:ext>
            </p:extLst>
          </p:nvPr>
        </p:nvGraphicFramePr>
        <p:xfrm>
          <a:off x="8253824" y="2588659"/>
          <a:ext cx="589016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9016">
                  <a:extLst>
                    <a:ext uri="{9D8B030D-6E8A-4147-A177-3AD203B41FA5}">
                      <a16:colId xmlns:a16="http://schemas.microsoft.com/office/drawing/2014/main" val="3650243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71934"/>
                  </a:ext>
                </a:extLst>
              </a:tr>
            </a:tbl>
          </a:graphicData>
        </a:graphic>
      </p:graphicFrame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5A631F73-4B06-5742-AB33-3D5DC362B3D1}"/>
              </a:ext>
            </a:extLst>
          </p:cNvPr>
          <p:cNvSpPr/>
          <p:nvPr/>
        </p:nvSpPr>
        <p:spPr>
          <a:xfrm>
            <a:off x="5616908" y="2053732"/>
            <a:ext cx="2945079" cy="42325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A474C8-9826-244E-B552-2807D8DFC82E}"/>
              </a:ext>
            </a:extLst>
          </p:cNvPr>
          <p:cNvSpPr/>
          <p:nvPr/>
        </p:nvSpPr>
        <p:spPr>
          <a:xfrm>
            <a:off x="6545419" y="2068505"/>
            <a:ext cx="10880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Backup</a:t>
            </a:r>
            <a:endParaRPr lang="en-TW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9E47B8-77E4-5246-AEE5-737714407B48}"/>
              </a:ext>
            </a:extLst>
          </p:cNvPr>
          <p:cNvSpPr/>
          <p:nvPr/>
        </p:nvSpPr>
        <p:spPr>
          <a:xfrm>
            <a:off x="8221637" y="3134013"/>
            <a:ext cx="680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temp</a:t>
            </a:r>
            <a:endParaRPr lang="en-TW" dirty="0"/>
          </a:p>
        </p:txBody>
      </p:sp>
      <p:graphicFrame>
        <p:nvGraphicFramePr>
          <p:cNvPr id="16" name="Table 5">
            <a:extLst>
              <a:ext uri="{FF2B5EF4-FFF2-40B4-BE49-F238E27FC236}">
                <a16:creationId xmlns:a16="http://schemas.microsoft.com/office/drawing/2014/main" id="{6B5132B9-6F4F-284F-8C2A-793BC18FE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826705"/>
              </p:ext>
            </p:extLst>
          </p:nvPr>
        </p:nvGraphicFramePr>
        <p:xfrm>
          <a:off x="4815770" y="3897316"/>
          <a:ext cx="294508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9016">
                  <a:extLst>
                    <a:ext uri="{9D8B030D-6E8A-4147-A177-3AD203B41FA5}">
                      <a16:colId xmlns:a16="http://schemas.microsoft.com/office/drawing/2014/main" val="3895466852"/>
                    </a:ext>
                  </a:extLst>
                </a:gridCol>
                <a:gridCol w="589016">
                  <a:extLst>
                    <a:ext uri="{9D8B030D-6E8A-4147-A177-3AD203B41FA5}">
                      <a16:colId xmlns:a16="http://schemas.microsoft.com/office/drawing/2014/main" val="3188485214"/>
                    </a:ext>
                  </a:extLst>
                </a:gridCol>
                <a:gridCol w="589016">
                  <a:extLst>
                    <a:ext uri="{9D8B030D-6E8A-4147-A177-3AD203B41FA5}">
                      <a16:colId xmlns:a16="http://schemas.microsoft.com/office/drawing/2014/main" val="152146097"/>
                    </a:ext>
                  </a:extLst>
                </a:gridCol>
                <a:gridCol w="589016">
                  <a:extLst>
                    <a:ext uri="{9D8B030D-6E8A-4147-A177-3AD203B41FA5}">
                      <a16:colId xmlns:a16="http://schemas.microsoft.com/office/drawing/2014/main" val="417625611"/>
                    </a:ext>
                  </a:extLst>
                </a:gridCol>
                <a:gridCol w="589016">
                  <a:extLst>
                    <a:ext uri="{9D8B030D-6E8A-4147-A177-3AD203B41FA5}">
                      <a16:colId xmlns:a16="http://schemas.microsoft.com/office/drawing/2014/main" val="2771110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00501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DC6560A-B62E-D745-9C03-C3755D618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874686"/>
              </p:ext>
            </p:extLst>
          </p:nvPr>
        </p:nvGraphicFramePr>
        <p:xfrm>
          <a:off x="8253824" y="3897316"/>
          <a:ext cx="589016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9016">
                  <a:extLst>
                    <a:ext uri="{9D8B030D-6E8A-4147-A177-3AD203B41FA5}">
                      <a16:colId xmlns:a16="http://schemas.microsoft.com/office/drawing/2014/main" val="3650243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71934"/>
                  </a:ext>
                </a:extLst>
              </a:tr>
            </a:tbl>
          </a:graphicData>
        </a:graphic>
      </p:graphicFrame>
      <p:sp>
        <p:nvSpPr>
          <p:cNvPr id="18" name="Curved Down Arrow 17">
            <a:extLst>
              <a:ext uri="{FF2B5EF4-FFF2-40B4-BE49-F238E27FC236}">
                <a16:creationId xmlns:a16="http://schemas.microsoft.com/office/drawing/2014/main" id="{41905B90-4EA4-3440-9623-514635080EFA}"/>
              </a:ext>
            </a:extLst>
          </p:cNvPr>
          <p:cNvSpPr/>
          <p:nvPr/>
        </p:nvSpPr>
        <p:spPr>
          <a:xfrm flipH="1">
            <a:off x="5616908" y="3355066"/>
            <a:ext cx="1781300" cy="43057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EEF306-FCAD-4E45-9D70-17C416C05B44}"/>
              </a:ext>
            </a:extLst>
          </p:cNvPr>
          <p:cNvSpPr/>
          <p:nvPr/>
        </p:nvSpPr>
        <p:spPr>
          <a:xfrm>
            <a:off x="6127490" y="3408887"/>
            <a:ext cx="809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Copy</a:t>
            </a:r>
            <a:endParaRPr lang="en-TW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AFB2FA-944F-B749-BF66-DF888A9D7506}"/>
              </a:ext>
            </a:extLst>
          </p:cNvPr>
          <p:cNvSpPr/>
          <p:nvPr/>
        </p:nvSpPr>
        <p:spPr>
          <a:xfrm>
            <a:off x="8221637" y="4442670"/>
            <a:ext cx="680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temp</a:t>
            </a:r>
            <a:endParaRPr lang="en-TW" dirty="0"/>
          </a:p>
        </p:txBody>
      </p:sp>
      <p:graphicFrame>
        <p:nvGraphicFramePr>
          <p:cNvPr id="22" name="Table 5">
            <a:extLst>
              <a:ext uri="{FF2B5EF4-FFF2-40B4-BE49-F238E27FC236}">
                <a16:creationId xmlns:a16="http://schemas.microsoft.com/office/drawing/2014/main" id="{1757277F-591A-F843-A6CC-B4DB1BD879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999063"/>
              </p:ext>
            </p:extLst>
          </p:nvPr>
        </p:nvGraphicFramePr>
        <p:xfrm>
          <a:off x="4815770" y="5271850"/>
          <a:ext cx="2945080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9016">
                  <a:extLst>
                    <a:ext uri="{9D8B030D-6E8A-4147-A177-3AD203B41FA5}">
                      <a16:colId xmlns:a16="http://schemas.microsoft.com/office/drawing/2014/main" val="3895466852"/>
                    </a:ext>
                  </a:extLst>
                </a:gridCol>
                <a:gridCol w="589016">
                  <a:extLst>
                    <a:ext uri="{9D8B030D-6E8A-4147-A177-3AD203B41FA5}">
                      <a16:colId xmlns:a16="http://schemas.microsoft.com/office/drawing/2014/main" val="3188485214"/>
                    </a:ext>
                  </a:extLst>
                </a:gridCol>
                <a:gridCol w="589016">
                  <a:extLst>
                    <a:ext uri="{9D8B030D-6E8A-4147-A177-3AD203B41FA5}">
                      <a16:colId xmlns:a16="http://schemas.microsoft.com/office/drawing/2014/main" val="152146097"/>
                    </a:ext>
                  </a:extLst>
                </a:gridCol>
                <a:gridCol w="589016">
                  <a:extLst>
                    <a:ext uri="{9D8B030D-6E8A-4147-A177-3AD203B41FA5}">
                      <a16:colId xmlns:a16="http://schemas.microsoft.com/office/drawing/2014/main" val="417625611"/>
                    </a:ext>
                  </a:extLst>
                </a:gridCol>
                <a:gridCol w="589016">
                  <a:extLst>
                    <a:ext uri="{9D8B030D-6E8A-4147-A177-3AD203B41FA5}">
                      <a16:colId xmlns:a16="http://schemas.microsoft.com/office/drawing/2014/main" val="2771110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00501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FB79BF3-0997-5B4D-AE82-C966D9031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274653"/>
              </p:ext>
            </p:extLst>
          </p:nvPr>
        </p:nvGraphicFramePr>
        <p:xfrm>
          <a:off x="8253824" y="5271850"/>
          <a:ext cx="589016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9016">
                  <a:extLst>
                    <a:ext uri="{9D8B030D-6E8A-4147-A177-3AD203B41FA5}">
                      <a16:colId xmlns:a16="http://schemas.microsoft.com/office/drawing/2014/main" val="3650243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71934"/>
                  </a:ext>
                </a:extLst>
              </a:tr>
            </a:tbl>
          </a:graphicData>
        </a:graphic>
      </p:graphicFrame>
      <p:sp>
        <p:nvSpPr>
          <p:cNvPr id="24" name="Curved Down Arrow 23">
            <a:extLst>
              <a:ext uri="{FF2B5EF4-FFF2-40B4-BE49-F238E27FC236}">
                <a16:creationId xmlns:a16="http://schemas.microsoft.com/office/drawing/2014/main" id="{16981919-08D5-FB49-991F-D69DF5429D40}"/>
              </a:ext>
            </a:extLst>
          </p:cNvPr>
          <p:cNvSpPr/>
          <p:nvPr/>
        </p:nvSpPr>
        <p:spPr>
          <a:xfrm flipH="1">
            <a:off x="7303203" y="4781224"/>
            <a:ext cx="1258783" cy="3693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56CA64E-723A-5243-8404-E710E4ECB7C7}"/>
              </a:ext>
            </a:extLst>
          </p:cNvPr>
          <p:cNvSpPr/>
          <p:nvPr/>
        </p:nvSpPr>
        <p:spPr>
          <a:xfrm>
            <a:off x="6075521" y="4663723"/>
            <a:ext cx="9139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Copy</a:t>
            </a:r>
            <a:endParaRPr lang="en-TW" sz="28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F94D33-0930-C248-A2C5-F55F23945B60}"/>
              </a:ext>
            </a:extLst>
          </p:cNvPr>
          <p:cNvSpPr/>
          <p:nvPr/>
        </p:nvSpPr>
        <p:spPr>
          <a:xfrm>
            <a:off x="8221637" y="5817204"/>
            <a:ext cx="680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temp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5263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B8DD8-5F8A-1D4E-9A58-5BB13D7B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Swapping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91EE9-FF77-F24F-9840-C6C171294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order to swap one variable with another in an array 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Back-up slot </a:t>
            </a:r>
            <a:r>
              <a:rPr lang="en-US" sz="2800" b="1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 (the one that will be overwritten first) into a temporary variable </a:t>
            </a:r>
          </a:p>
          <a:p>
            <a:pPr marL="914400" lvl="2" indent="0">
              <a:buNone/>
            </a:pPr>
            <a:r>
              <a:rPr lang="en-US" sz="2800" dirty="0"/>
              <a:t>int </a:t>
            </a:r>
            <a:r>
              <a:rPr lang="en-US" sz="2800" b="1" dirty="0"/>
              <a:t>temp</a:t>
            </a:r>
            <a:r>
              <a:rPr lang="en-US" sz="2800" dirty="0"/>
              <a:t> = array[</a:t>
            </a:r>
            <a:r>
              <a:rPr lang="en-US" sz="2800" b="1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]; 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Overwrite slot </a:t>
            </a:r>
            <a:r>
              <a:rPr lang="en-US" sz="2800" b="1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 with the value of slot </a:t>
            </a:r>
            <a:r>
              <a:rPr lang="en-US" sz="2800" b="1" dirty="0">
                <a:solidFill>
                  <a:srgbClr val="00B050"/>
                </a:solidFill>
              </a:rPr>
              <a:t>B</a:t>
            </a:r>
            <a:r>
              <a:rPr lang="en-US" sz="2800" dirty="0"/>
              <a:t> </a:t>
            </a:r>
          </a:p>
          <a:p>
            <a:pPr marL="914400" lvl="2" indent="0">
              <a:buNone/>
            </a:pPr>
            <a:r>
              <a:rPr lang="en-US" sz="2800" dirty="0"/>
              <a:t>array[</a:t>
            </a:r>
            <a:r>
              <a:rPr lang="en-US" sz="2800" b="1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] = array[b]; 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Use the temporary variable to overwrite the value of slot </a:t>
            </a:r>
            <a:r>
              <a:rPr lang="en-US" sz="2800" b="1" dirty="0">
                <a:solidFill>
                  <a:srgbClr val="00B050"/>
                </a:solidFill>
              </a:rPr>
              <a:t>B</a:t>
            </a:r>
            <a:r>
              <a:rPr lang="en-US" sz="2800" dirty="0"/>
              <a:t> with the original value of slot </a:t>
            </a:r>
            <a:r>
              <a:rPr lang="en-US" sz="2800" b="1" dirty="0">
                <a:solidFill>
                  <a:srgbClr val="FF0000"/>
                </a:solidFill>
              </a:rPr>
              <a:t>A </a:t>
            </a:r>
            <a:r>
              <a:rPr lang="en-US" sz="2800" dirty="0"/>
              <a:t> </a:t>
            </a:r>
          </a:p>
          <a:p>
            <a:pPr marL="914400" lvl="2" indent="0">
              <a:buNone/>
            </a:pPr>
            <a:r>
              <a:rPr lang="en-US" sz="2800" dirty="0"/>
              <a:t>array[</a:t>
            </a:r>
            <a:r>
              <a:rPr lang="en-US" sz="2800" b="1" dirty="0">
                <a:solidFill>
                  <a:srgbClr val="00B050"/>
                </a:solidFill>
              </a:rPr>
              <a:t>B</a:t>
            </a:r>
            <a:r>
              <a:rPr lang="en-US" sz="2800" dirty="0"/>
              <a:t>] = </a:t>
            </a:r>
            <a:r>
              <a:rPr lang="en-US" sz="2800" b="1" dirty="0"/>
              <a:t>temp</a:t>
            </a:r>
            <a:r>
              <a:rPr lang="en-US" sz="2800" dirty="0"/>
              <a:t>;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35504-D4BE-504D-A725-3000D1864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17143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42748-6342-AE45-ACEE-E53657BB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Stable / Unstable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BF950-DCF4-414F-81E5-FA22C7C4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 </a:t>
            </a:r>
            <a:r>
              <a:rPr lang="en-US" i="1" dirty="0"/>
              <a:t>stable sorting algorithm</a:t>
            </a:r>
            <a:r>
              <a:rPr lang="en-US" dirty="0"/>
              <a:t> is any sorting algorithm that preserves the relative ordering of items with equal values. </a:t>
            </a:r>
            <a:endParaRPr lang="en-TW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D6878-4E12-2C45-A302-DC29462BF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20992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42748-6342-AE45-ACEE-E53657BB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Stable / Unstable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BF950-DCF4-414F-81E5-FA22C7C4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For instance, consider a list of ordered pairs</a:t>
            </a:r>
          </a:p>
          <a:p>
            <a:endParaRPr lang="en-TW" sz="2400" dirty="0"/>
          </a:p>
          <a:p>
            <a:endParaRPr lang="en-TW" sz="2400" dirty="0"/>
          </a:p>
          <a:p>
            <a:endParaRPr lang="en-TW" sz="2400" dirty="0"/>
          </a:p>
          <a:p>
            <a:pPr lvl="1"/>
            <a:r>
              <a:rPr lang="en-TW" dirty="0"/>
              <a:t>Note. </a:t>
            </a:r>
            <a:r>
              <a:rPr lang="en-US" dirty="0"/>
              <a:t>Heart 6 is before spade 6</a:t>
            </a:r>
          </a:p>
          <a:p>
            <a:r>
              <a:rPr lang="en-US" sz="2400" dirty="0"/>
              <a:t>Stable Sorting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Unstable Sorting</a:t>
            </a:r>
          </a:p>
          <a:p>
            <a:endParaRPr lang="en-TW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D6878-4E12-2C45-A302-DC29462BF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26</a:t>
            </a:fld>
            <a:endParaRPr lang="en-TW"/>
          </a:p>
        </p:txBody>
      </p:sp>
      <p:pic>
        <p:nvPicPr>
          <p:cNvPr id="9" name="Picture 3" descr="File:5S.svg">
            <a:hlinkClick r:id="rId2"/>
            <a:extLst>
              <a:ext uri="{FF2B5EF4-FFF2-40B4-BE49-F238E27FC236}">
                <a16:creationId xmlns:a16="http://schemas.microsoft.com/office/drawing/2014/main" id="{E4C3B3EE-62E7-154A-9F7E-C2E72F5F1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382" y="1711742"/>
            <a:ext cx="778531" cy="10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File:6S.svg">
            <a:hlinkClick r:id="rId4"/>
            <a:extLst>
              <a:ext uri="{FF2B5EF4-FFF2-40B4-BE49-F238E27FC236}">
                <a16:creationId xmlns:a16="http://schemas.microsoft.com/office/drawing/2014/main" id="{3101922F-522E-2141-B95E-44CDD70DE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829" y="1711742"/>
            <a:ext cx="778531" cy="10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File:2S.svg">
            <a:hlinkClick r:id="rId6"/>
            <a:extLst>
              <a:ext uri="{FF2B5EF4-FFF2-40B4-BE49-F238E27FC236}">
                <a16:creationId xmlns:a16="http://schemas.microsoft.com/office/drawing/2014/main" id="{1A9A29A3-F73B-904C-AA53-353A45036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533" y="1711742"/>
            <a:ext cx="778531" cy="10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3" descr="File:10S.svg">
            <a:hlinkClick r:id="rId8"/>
            <a:extLst>
              <a:ext uri="{FF2B5EF4-FFF2-40B4-BE49-F238E27FC236}">
                <a16:creationId xmlns:a16="http://schemas.microsoft.com/office/drawing/2014/main" id="{6965CD22-F171-7643-BB35-283464279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080" y="1711742"/>
            <a:ext cx="778531" cy="10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File:KS.svg">
            <a:hlinkClick r:id="rId10"/>
            <a:extLst>
              <a:ext uri="{FF2B5EF4-FFF2-40B4-BE49-F238E27FC236}">
                <a16:creationId xmlns:a16="http://schemas.microsoft.com/office/drawing/2014/main" id="{92EC7BBB-1FEE-F84B-BCBC-84604735F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681" y="1711742"/>
            <a:ext cx="778531" cy="10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7" descr="File:6H.svg">
            <a:hlinkClick r:id="rId12"/>
            <a:extLst>
              <a:ext uri="{FF2B5EF4-FFF2-40B4-BE49-F238E27FC236}">
                <a16:creationId xmlns:a16="http://schemas.microsoft.com/office/drawing/2014/main" id="{6F54D9FA-888B-8A46-9CEA-A88D2E966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231" y="1711742"/>
            <a:ext cx="778531" cy="10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File:5S.svg">
            <a:hlinkClick r:id="rId2"/>
            <a:extLst>
              <a:ext uri="{FF2B5EF4-FFF2-40B4-BE49-F238E27FC236}">
                <a16:creationId xmlns:a16="http://schemas.microsoft.com/office/drawing/2014/main" id="{6A86157B-3457-CC41-A229-04A558D06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172" y="3511344"/>
            <a:ext cx="778531" cy="10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9" descr="File:6S.svg">
            <a:hlinkClick r:id="rId4"/>
            <a:extLst>
              <a:ext uri="{FF2B5EF4-FFF2-40B4-BE49-F238E27FC236}">
                <a16:creationId xmlns:a16="http://schemas.microsoft.com/office/drawing/2014/main" id="{EAD2E86B-730E-BB49-A58C-2C2A06C50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474" y="3511344"/>
            <a:ext cx="778531" cy="10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1" descr="File:2S.svg">
            <a:hlinkClick r:id="rId6"/>
            <a:extLst>
              <a:ext uri="{FF2B5EF4-FFF2-40B4-BE49-F238E27FC236}">
                <a16:creationId xmlns:a16="http://schemas.microsoft.com/office/drawing/2014/main" id="{1C45729E-09BF-B448-B665-C90670C40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21" y="3511344"/>
            <a:ext cx="778531" cy="10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3" descr="File:10S.svg">
            <a:hlinkClick r:id="rId8"/>
            <a:extLst>
              <a:ext uri="{FF2B5EF4-FFF2-40B4-BE49-F238E27FC236}">
                <a16:creationId xmlns:a16="http://schemas.microsoft.com/office/drawing/2014/main" id="{2C74958D-9F0E-0242-9384-2DCF599BC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626" y="3511344"/>
            <a:ext cx="778531" cy="10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5" descr="File:KS.svg">
            <a:hlinkClick r:id="rId10"/>
            <a:extLst>
              <a:ext uri="{FF2B5EF4-FFF2-40B4-BE49-F238E27FC236}">
                <a16:creationId xmlns:a16="http://schemas.microsoft.com/office/drawing/2014/main" id="{5CA98FCE-701A-5A48-82E2-7A8551126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769" y="3511344"/>
            <a:ext cx="778531" cy="10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7" descr="File:6H.svg">
            <a:hlinkClick r:id="rId12"/>
            <a:extLst>
              <a:ext uri="{FF2B5EF4-FFF2-40B4-BE49-F238E27FC236}">
                <a16:creationId xmlns:a16="http://schemas.microsoft.com/office/drawing/2014/main" id="{11ADE2FB-9D93-A44B-8C48-10A87F96E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322" y="3511344"/>
            <a:ext cx="778531" cy="10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File:5S.svg">
            <a:hlinkClick r:id="rId2"/>
            <a:extLst>
              <a:ext uri="{FF2B5EF4-FFF2-40B4-BE49-F238E27FC236}">
                <a16:creationId xmlns:a16="http://schemas.microsoft.com/office/drawing/2014/main" id="{E4488192-B5CA-3F4E-83D9-39B135942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002" y="4872062"/>
            <a:ext cx="778531" cy="10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9" descr="File:6S.svg">
            <a:hlinkClick r:id="rId4"/>
            <a:extLst>
              <a:ext uri="{FF2B5EF4-FFF2-40B4-BE49-F238E27FC236}">
                <a16:creationId xmlns:a16="http://schemas.microsoft.com/office/drawing/2014/main" id="{98925448-5151-8A44-9C57-D29F70C7B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152" y="4872062"/>
            <a:ext cx="778531" cy="10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1" descr="File:2S.svg">
            <a:hlinkClick r:id="rId6"/>
            <a:extLst>
              <a:ext uri="{FF2B5EF4-FFF2-40B4-BE49-F238E27FC236}">
                <a16:creationId xmlns:a16="http://schemas.microsoft.com/office/drawing/2014/main" id="{A65D585D-F353-2C41-B7A7-F17AFC1D2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851" y="4872062"/>
            <a:ext cx="778531" cy="10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3" descr="File:10S.svg">
            <a:hlinkClick r:id="rId8"/>
            <a:extLst>
              <a:ext uri="{FF2B5EF4-FFF2-40B4-BE49-F238E27FC236}">
                <a16:creationId xmlns:a16="http://schemas.microsoft.com/office/drawing/2014/main" id="{106DE6B4-191E-9D40-9FFC-7E6D8F13E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452" y="4872062"/>
            <a:ext cx="778531" cy="10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5" descr="File:KS.svg">
            <a:hlinkClick r:id="rId10"/>
            <a:extLst>
              <a:ext uri="{FF2B5EF4-FFF2-40B4-BE49-F238E27FC236}">
                <a16:creationId xmlns:a16="http://schemas.microsoft.com/office/drawing/2014/main" id="{F3775262-28DF-D645-BF89-7C7633A20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599" y="4872062"/>
            <a:ext cx="778531" cy="10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7" descr="File:6H.svg">
            <a:hlinkClick r:id="rId12"/>
            <a:extLst>
              <a:ext uri="{FF2B5EF4-FFF2-40B4-BE49-F238E27FC236}">
                <a16:creationId xmlns:a16="http://schemas.microsoft.com/office/drawing/2014/main" id="{C7CC83D3-A846-FB40-9657-359C4A855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302" y="4872062"/>
            <a:ext cx="778531" cy="10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846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7EE85-5220-EA4A-A015-4310DE14D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In-place / Out-place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BA5C0-C816-5541-AC10-EB21AF29B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 computer science, an </a:t>
            </a:r>
            <a:r>
              <a:rPr lang="en-US" b="1" dirty="0"/>
              <a:t>in-place algorithm</a:t>
            </a:r>
            <a:r>
              <a:rPr lang="en-US" dirty="0"/>
              <a:t> is an algorithm which transforms input using no auxiliary data structure. </a:t>
            </a:r>
          </a:p>
          <a:p>
            <a:r>
              <a:rPr lang="en-US" dirty="0"/>
              <a:t>However a small amount of extra storage space is allowed for auxiliary variables. </a:t>
            </a:r>
          </a:p>
          <a:p>
            <a:r>
              <a:rPr lang="en-US" dirty="0"/>
              <a:t>The input is usually overwritten by the output as the algorithm executes. </a:t>
            </a:r>
          </a:p>
          <a:p>
            <a:r>
              <a:rPr lang="en-US" dirty="0"/>
              <a:t>In-place algorithm updates input sequence only through replacement or swapping of elements. </a:t>
            </a:r>
          </a:p>
          <a:p>
            <a:r>
              <a:rPr lang="en-US" dirty="0"/>
              <a:t>An algorithm which is not in-place is sometimes called </a:t>
            </a:r>
            <a:r>
              <a:rPr lang="en-US" b="1" dirty="0"/>
              <a:t>not-in-place</a:t>
            </a:r>
            <a:r>
              <a:rPr lang="en-US" dirty="0"/>
              <a:t> or </a:t>
            </a:r>
            <a:r>
              <a:rPr lang="en-US" b="1" dirty="0"/>
              <a:t>out-of-place</a:t>
            </a:r>
            <a:r>
              <a:rPr lang="en-US" dirty="0"/>
              <a:t>.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0EA2C-6B44-7944-B7C1-9927FA1AC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36057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2D8C8-4F8A-5E40-A9D5-8CE9B28E2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In-place / Out-place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3390B-9079-2540-B476-C7C570B42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Example.</a:t>
            </a:r>
          </a:p>
          <a:p>
            <a:pPr lvl="1"/>
            <a:r>
              <a:rPr lang="en-TW" sz="2800" dirty="0"/>
              <a:t>Reverse an array.</a:t>
            </a:r>
          </a:p>
          <a:p>
            <a:pPr lvl="1"/>
            <a:r>
              <a:rPr lang="en-TW" sz="2800" dirty="0"/>
              <a:t>input: int arr[] = { a1, a2, …, an }</a:t>
            </a:r>
          </a:p>
          <a:p>
            <a:pPr lvl="1"/>
            <a:r>
              <a:rPr lang="en-TW" sz="2800" dirty="0"/>
              <a:t>output: arr[] = { an, …, a2, a1 }</a:t>
            </a:r>
          </a:p>
          <a:p>
            <a:pPr lvl="1"/>
            <a:r>
              <a:rPr lang="en-TW" sz="2800" b="1" dirty="0"/>
              <a:t>Code 1.</a:t>
            </a:r>
          </a:p>
          <a:p>
            <a:pPr marL="914400" lvl="2" indent="0">
              <a:buNone/>
            </a:pPr>
            <a:r>
              <a:rPr lang="en-US" sz="2800" dirty="0"/>
              <a:t>// set up an extra array with length </a:t>
            </a:r>
            <a:r>
              <a:rPr lang="en-US" sz="2800" dirty="0" err="1"/>
              <a:t>arr.length</a:t>
            </a:r>
            <a:r>
              <a:rPr lang="en-US" sz="2800" dirty="0"/>
              <a:t> </a:t>
            </a:r>
          </a:p>
          <a:p>
            <a:pPr marL="914400" lvl="2" indent="0">
              <a:buNone/>
            </a:pPr>
            <a:r>
              <a:rPr lang="en-US" sz="2800" dirty="0"/>
              <a:t>b[] = new int[</a:t>
            </a:r>
            <a:r>
              <a:rPr lang="en-US" sz="2800" dirty="0" err="1"/>
              <a:t>arr.length</a:t>
            </a:r>
            <a:r>
              <a:rPr lang="en-US" sz="2800" dirty="0"/>
              <a:t>]; </a:t>
            </a:r>
          </a:p>
          <a:p>
            <a:pPr marL="914400" lvl="2" indent="0">
              <a:buNone/>
            </a:pPr>
            <a:r>
              <a:rPr lang="en-US" sz="2800" dirty="0"/>
              <a:t>for(int </a:t>
            </a:r>
            <a:r>
              <a:rPr lang="en-US" sz="2800" dirty="0" err="1"/>
              <a:t>i</a:t>
            </a:r>
            <a:r>
              <a:rPr lang="en-US" sz="2800" dirty="0"/>
              <a:t> = 0; </a:t>
            </a:r>
            <a:r>
              <a:rPr lang="en-US" sz="2800" dirty="0" err="1"/>
              <a:t>i</a:t>
            </a:r>
            <a:r>
              <a:rPr lang="en-US" sz="2800" dirty="0"/>
              <a:t> &lt; </a:t>
            </a:r>
            <a:r>
              <a:rPr lang="en-US" sz="2800" dirty="0" err="1"/>
              <a:t>arr.length</a:t>
            </a:r>
            <a:r>
              <a:rPr lang="en-US" sz="2800" dirty="0"/>
              <a:t>; </a:t>
            </a:r>
            <a:r>
              <a:rPr lang="en-US" sz="2800" dirty="0" err="1"/>
              <a:t>i</a:t>
            </a:r>
            <a:r>
              <a:rPr lang="en-US" sz="2800" dirty="0"/>
              <a:t>++) { </a:t>
            </a:r>
          </a:p>
          <a:p>
            <a:pPr marL="1371600" lvl="3" indent="0">
              <a:buNone/>
            </a:pPr>
            <a:r>
              <a:rPr lang="en-US" sz="2800" dirty="0"/>
              <a:t>b[</a:t>
            </a:r>
            <a:r>
              <a:rPr lang="en-US" sz="2800" dirty="0" err="1"/>
              <a:t>arr.length</a:t>
            </a:r>
            <a:r>
              <a:rPr lang="en-US" sz="2800" dirty="0"/>
              <a:t>  - 1 - </a:t>
            </a:r>
            <a:r>
              <a:rPr lang="en-US" sz="2800" dirty="0" err="1"/>
              <a:t>i</a:t>
            </a:r>
            <a:r>
              <a:rPr lang="en-US" sz="2800" dirty="0"/>
              <a:t>] = </a:t>
            </a:r>
            <a:r>
              <a:rPr lang="en-US" sz="2800" dirty="0" err="1"/>
              <a:t>arr</a:t>
            </a:r>
            <a:r>
              <a:rPr lang="en-US" sz="2800" dirty="0"/>
              <a:t>[</a:t>
            </a:r>
            <a:r>
              <a:rPr lang="en-US" sz="2800" dirty="0" err="1"/>
              <a:t>i</a:t>
            </a:r>
            <a:r>
              <a:rPr lang="en-US" sz="2800" dirty="0"/>
              <a:t>]; </a:t>
            </a:r>
          </a:p>
          <a:p>
            <a:pPr marL="914400" lvl="2" indent="0">
              <a:buNone/>
            </a:pPr>
            <a:r>
              <a:rPr lang="en-US" sz="2800" dirty="0"/>
              <a:t>}</a:t>
            </a:r>
          </a:p>
          <a:p>
            <a:pPr marL="914400" lvl="2" indent="0">
              <a:buNone/>
            </a:pPr>
            <a:r>
              <a:rPr lang="en-US" sz="2800" dirty="0" err="1"/>
              <a:t>arr</a:t>
            </a:r>
            <a:r>
              <a:rPr lang="en-US" sz="2800" dirty="0"/>
              <a:t> = b;</a:t>
            </a:r>
          </a:p>
          <a:p>
            <a:pPr lvl="2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120F1-1452-3F46-AA25-E13E5BD9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28</a:t>
            </a:fld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63F8BA-5F32-B549-A960-7DBE00E1C58C}"/>
                  </a:ext>
                </a:extLst>
              </p:cNvPr>
              <p:cNvSpPr txBox="1"/>
              <p:nvPr/>
            </p:nvSpPr>
            <p:spPr>
              <a:xfrm>
                <a:off x="2990335" y="5346151"/>
                <a:ext cx="5393017" cy="95410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TW" sz="2800" dirty="0"/>
                  <a:t>Extra </a:t>
                </a:r>
                <a:r>
                  <a:rPr lang="en-US" sz="2800" dirty="0"/>
                  <a:t>storage space of Code 1: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TW" sz="2800" b="1" dirty="0"/>
              </a:p>
              <a:p>
                <a:r>
                  <a:rPr lang="en-US" sz="2800" dirty="0"/>
                  <a:t> </a:t>
                </a:r>
                <a:endParaRPr lang="en-TW" sz="28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63F8BA-5F32-B549-A960-7DBE00E1C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335" y="5346151"/>
                <a:ext cx="5393017" cy="954107"/>
              </a:xfrm>
              <a:prstGeom prst="rect">
                <a:avLst/>
              </a:prstGeom>
              <a:blipFill>
                <a:blip r:embed="rId2"/>
                <a:stretch>
                  <a:fillRect l="-1869" t="-5128" r="-935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9605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2D8C8-4F8A-5E40-A9D5-8CE9B28E2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In-place / Out-place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3390B-9079-2540-B476-C7C570B42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Example.</a:t>
            </a:r>
          </a:p>
          <a:p>
            <a:pPr lvl="1"/>
            <a:r>
              <a:rPr lang="en-TW" sz="2800" dirty="0"/>
              <a:t>Reverse an array.</a:t>
            </a:r>
          </a:p>
          <a:p>
            <a:pPr lvl="1"/>
            <a:r>
              <a:rPr lang="en-TW" sz="2800" dirty="0"/>
              <a:t>input: int arr[] = { a1, a2, …, an }</a:t>
            </a:r>
          </a:p>
          <a:p>
            <a:pPr lvl="1"/>
            <a:r>
              <a:rPr lang="en-TW" sz="2800" dirty="0"/>
              <a:t>output: arr[] = { an, …, a2, a1 }</a:t>
            </a:r>
          </a:p>
          <a:p>
            <a:pPr lvl="1"/>
            <a:r>
              <a:rPr lang="en-TW" sz="2800" b="1" dirty="0">
                <a:solidFill>
                  <a:srgbClr val="FF0000"/>
                </a:solidFill>
              </a:rPr>
              <a:t>Code 2.</a:t>
            </a:r>
          </a:p>
          <a:p>
            <a:pPr marL="914400" lvl="2" indent="0">
              <a:buNone/>
            </a:pPr>
            <a:r>
              <a:rPr lang="en-US" sz="2800" dirty="0"/>
              <a:t>for(int </a:t>
            </a:r>
            <a:r>
              <a:rPr lang="en-US" sz="2800" dirty="0" err="1"/>
              <a:t>i</a:t>
            </a:r>
            <a:r>
              <a:rPr lang="en-US" sz="2800" dirty="0"/>
              <a:t>=0; </a:t>
            </a:r>
            <a:r>
              <a:rPr lang="en-US" sz="2800" dirty="0" err="1"/>
              <a:t>i</a:t>
            </a:r>
            <a:r>
              <a:rPr lang="en-US" sz="2800" dirty="0"/>
              <a:t> &lt;= (</a:t>
            </a:r>
            <a:r>
              <a:rPr lang="en-US" sz="2800" dirty="0" err="1"/>
              <a:t>arr.length</a:t>
            </a:r>
            <a:r>
              <a:rPr lang="en-US" sz="2800" dirty="0"/>
              <a:t> – 2) / 2; </a:t>
            </a:r>
            <a:r>
              <a:rPr lang="en-US" sz="2800" dirty="0" err="1"/>
              <a:t>i</a:t>
            </a:r>
            <a:r>
              <a:rPr lang="en-US" sz="2800" dirty="0"/>
              <a:t>++) {</a:t>
            </a:r>
          </a:p>
          <a:p>
            <a:pPr marL="1371600" lvl="3" indent="0">
              <a:buNone/>
            </a:pPr>
            <a:r>
              <a:rPr lang="en-US" sz="2800" dirty="0"/>
              <a:t>temp = </a:t>
            </a:r>
            <a:r>
              <a:rPr lang="en-US" sz="2800" dirty="0" err="1"/>
              <a:t>arr</a:t>
            </a:r>
            <a:r>
              <a:rPr lang="en-US" sz="2800" dirty="0"/>
              <a:t>[</a:t>
            </a:r>
            <a:r>
              <a:rPr lang="en-US" sz="2800" dirty="0" err="1"/>
              <a:t>i</a:t>
            </a:r>
            <a:r>
              <a:rPr lang="en-US" sz="2800" dirty="0"/>
              <a:t>];</a:t>
            </a:r>
          </a:p>
          <a:p>
            <a:pPr marL="1371600" lvl="3" indent="0">
              <a:buNone/>
            </a:pPr>
            <a:r>
              <a:rPr lang="en-US" sz="2800" dirty="0" err="1"/>
              <a:t>arr</a:t>
            </a:r>
            <a:r>
              <a:rPr lang="en-US" sz="2800" dirty="0"/>
              <a:t>[</a:t>
            </a:r>
            <a:r>
              <a:rPr lang="en-US" sz="2800" dirty="0" err="1"/>
              <a:t>i</a:t>
            </a:r>
            <a:r>
              <a:rPr lang="en-US" sz="2800" dirty="0"/>
              <a:t>] = </a:t>
            </a:r>
            <a:r>
              <a:rPr lang="en-US" sz="2800" dirty="0" err="1"/>
              <a:t>arr</a:t>
            </a:r>
            <a:r>
              <a:rPr lang="en-US" sz="2800" dirty="0"/>
              <a:t>[</a:t>
            </a:r>
            <a:r>
              <a:rPr lang="en-US" sz="2800" dirty="0" err="1"/>
              <a:t>arr.length</a:t>
            </a:r>
            <a:r>
              <a:rPr lang="en-US" sz="2800" dirty="0"/>
              <a:t> − 1 − </a:t>
            </a:r>
            <a:r>
              <a:rPr lang="en-US" sz="2800" dirty="0" err="1"/>
              <a:t>i</a:t>
            </a:r>
            <a:r>
              <a:rPr lang="en-US" sz="2800" dirty="0"/>
              <a:t>];</a:t>
            </a:r>
          </a:p>
          <a:p>
            <a:pPr marL="1371600" lvl="3" indent="0">
              <a:buNone/>
            </a:pPr>
            <a:r>
              <a:rPr lang="en-US" sz="2800" dirty="0" err="1"/>
              <a:t>arr</a:t>
            </a:r>
            <a:r>
              <a:rPr lang="en-US" sz="2800" dirty="0"/>
              <a:t>[</a:t>
            </a:r>
            <a:r>
              <a:rPr lang="en-US" sz="2800" dirty="0" err="1"/>
              <a:t>arr.length</a:t>
            </a:r>
            <a:r>
              <a:rPr lang="en-US" sz="2800" dirty="0"/>
              <a:t> − 1 − </a:t>
            </a:r>
            <a:r>
              <a:rPr lang="en-US" sz="2800" dirty="0" err="1"/>
              <a:t>i</a:t>
            </a:r>
            <a:r>
              <a:rPr lang="en-US" sz="2800" dirty="0"/>
              <a:t>] = temp;</a:t>
            </a:r>
          </a:p>
          <a:p>
            <a:pPr marL="914400" lvl="2" indent="0">
              <a:buNone/>
            </a:pPr>
            <a:r>
              <a:rPr lang="en-TW" sz="2800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120F1-1452-3F46-AA25-E13E5BD9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29</a:t>
            </a:fld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61FF52-F437-EC48-B802-F55E4F088D2A}"/>
                  </a:ext>
                </a:extLst>
              </p:cNvPr>
              <p:cNvSpPr txBox="1"/>
              <p:nvPr/>
            </p:nvSpPr>
            <p:spPr>
              <a:xfrm>
                <a:off x="2990335" y="5346151"/>
                <a:ext cx="5393017" cy="95410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TW" sz="2800" dirty="0"/>
                  <a:t>Extra </a:t>
                </a:r>
                <a:r>
                  <a:rPr lang="en-US" sz="2800" dirty="0"/>
                  <a:t>storage space of Code 1: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TW" sz="2800" b="1" dirty="0"/>
              </a:p>
              <a:p>
                <a:r>
                  <a:rPr lang="en-TW" sz="2800" dirty="0"/>
                  <a:t>Extra </a:t>
                </a:r>
                <a:r>
                  <a:rPr lang="en-US" sz="2800" dirty="0"/>
                  <a:t>storage space of </a:t>
                </a:r>
                <a:r>
                  <a:rPr lang="en-US" sz="2800" dirty="0">
                    <a:solidFill>
                      <a:srgbClr val="FF0000"/>
                    </a:solidFill>
                  </a:rPr>
                  <a:t>Code 2: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TW" sz="28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61FF52-F437-EC48-B802-F55E4F088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335" y="5346151"/>
                <a:ext cx="5393017" cy="954107"/>
              </a:xfrm>
              <a:prstGeom prst="rect">
                <a:avLst/>
              </a:prstGeom>
              <a:blipFill>
                <a:blip r:embed="rId2"/>
                <a:stretch>
                  <a:fillRect l="-1869" t="-5128" r="-935" b="-14103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3015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DA317-CDBB-9C42-8FDD-B00DD863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Sorting 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80070F-CB8F-A349-8151-A4B7625138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be useful, data should be sorted so that it is easy to search through </a:t>
                </a:r>
              </a:p>
              <a:p>
                <a:pPr lvl="1"/>
                <a:r>
                  <a:rPr lang="en-US" sz="2800" dirty="0"/>
                  <a:t>Example. </a:t>
                </a:r>
              </a:p>
              <a:p>
                <a:pPr lvl="2"/>
                <a:r>
                  <a:rPr lang="en-US" sz="2800" dirty="0"/>
                  <a:t>Linear search: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lvl="2"/>
                <a:r>
                  <a:rPr lang="en-US" sz="2800" dirty="0"/>
                  <a:t>Binary search: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  <a:p>
                <a:r>
                  <a:rPr lang="en-US" dirty="0"/>
                  <a:t>Often we will get an array of data that is in a random order and we will need to sort it </a:t>
                </a: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80070F-CB8F-A349-8151-A4B7625138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7E927-E02A-8D43-9087-FE3B57E98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6621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2D8C8-4F8A-5E40-A9D5-8CE9B28E2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In-place / Out-place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3390B-9079-2540-B476-C7C570B429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Code 1 is out-place</a:t>
                </a:r>
              </a:p>
              <a:p>
                <a:pPr lvl="1"/>
                <a:r>
                  <a:rPr lang="en-TW" sz="2800" dirty="0"/>
                  <a:t>Extra </a:t>
                </a:r>
                <a:r>
                  <a:rPr lang="en-US" sz="2800" dirty="0"/>
                  <a:t>storage space of Code 1 is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TW" sz="2800" dirty="0"/>
              </a:p>
              <a:p>
                <a:pPr lvl="2"/>
                <a:r>
                  <a:rPr lang="en-US" sz="2800" dirty="0"/>
                  <a:t>b[] = new int[</a:t>
                </a:r>
                <a:r>
                  <a:rPr lang="en-US" sz="2800" dirty="0" err="1"/>
                  <a:t>arr.length</a:t>
                </a:r>
                <a:r>
                  <a:rPr lang="en-US" sz="2800" dirty="0"/>
                  <a:t>]; </a:t>
                </a:r>
              </a:p>
              <a:p>
                <a:pPr lvl="2"/>
                <a:r>
                  <a:rPr lang="en-US" sz="2800" dirty="0"/>
                  <a:t>Size of b[] depends on the size of </a:t>
                </a:r>
                <a:r>
                  <a:rPr lang="en-US" sz="2800" dirty="0" err="1"/>
                  <a:t>arr</a:t>
                </a:r>
                <a:r>
                  <a:rPr lang="en-US" sz="2800" dirty="0"/>
                  <a:t>[].</a:t>
                </a:r>
              </a:p>
              <a:p>
                <a:endParaRPr lang="en-US" dirty="0"/>
              </a:p>
              <a:p>
                <a:r>
                  <a:rPr lang="en-US" dirty="0"/>
                  <a:t>Code 2 is in-place</a:t>
                </a:r>
              </a:p>
              <a:p>
                <a:pPr lvl="1"/>
                <a:r>
                  <a:rPr lang="en-TW" sz="2800" dirty="0"/>
                  <a:t>Extra </a:t>
                </a:r>
                <a:r>
                  <a:rPr lang="en-US" sz="2800" dirty="0"/>
                  <a:t>storage space of Code 2 is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TW" sz="2800" dirty="0"/>
              </a:p>
              <a:p>
                <a:pPr lvl="2"/>
                <a:r>
                  <a:rPr lang="en-TW" sz="2800" dirty="0"/>
                  <a:t>Only need set up a veriable temp.</a:t>
                </a:r>
              </a:p>
              <a:p>
                <a:pPr lvl="1"/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3390B-9079-2540-B476-C7C570B42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120F1-1452-3F46-AA25-E13E5BD9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50118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D9756-67A7-0546-9D16-F3265E86D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b="1" dirty="0"/>
              <a:t>Sorting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1F4EFF4-44FF-AB41-AF8C-1BA4DDD8643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94464138"/>
                  </p:ext>
                </p:extLst>
              </p:nvPr>
            </p:nvGraphicFramePr>
            <p:xfrm>
              <a:off x="241661" y="1034557"/>
              <a:ext cx="8660675" cy="5415672"/>
            </p:xfrm>
            <a:graphic>
              <a:graphicData uri="http://schemas.openxmlformats.org/drawingml/2006/table">
                <a:tbl>
                  <a:tblPr/>
                  <a:tblGrid>
                    <a:gridCol w="1508691">
                      <a:extLst>
                        <a:ext uri="{9D8B030D-6E8A-4147-A177-3AD203B41FA5}">
                          <a16:colId xmlns:a16="http://schemas.microsoft.com/office/drawing/2014/main" val="1130035843"/>
                        </a:ext>
                      </a:extLst>
                    </a:gridCol>
                    <a:gridCol w="1684825">
                      <a:extLst>
                        <a:ext uri="{9D8B030D-6E8A-4147-A177-3AD203B41FA5}">
                          <a16:colId xmlns:a16="http://schemas.microsoft.com/office/drawing/2014/main" val="3207866948"/>
                        </a:ext>
                      </a:extLst>
                    </a:gridCol>
                    <a:gridCol w="1915299">
                      <a:extLst>
                        <a:ext uri="{9D8B030D-6E8A-4147-A177-3AD203B41FA5}">
                          <a16:colId xmlns:a16="http://schemas.microsoft.com/office/drawing/2014/main" val="2084198683"/>
                        </a:ext>
                      </a:extLst>
                    </a:gridCol>
                    <a:gridCol w="1359242">
                      <a:extLst>
                        <a:ext uri="{9D8B030D-6E8A-4147-A177-3AD203B41FA5}">
                          <a16:colId xmlns:a16="http://schemas.microsoft.com/office/drawing/2014/main" val="1569590326"/>
                        </a:ext>
                      </a:extLst>
                    </a:gridCol>
                    <a:gridCol w="2192618">
                      <a:extLst>
                        <a:ext uri="{9D8B030D-6E8A-4147-A177-3AD203B41FA5}">
                          <a16:colId xmlns:a16="http://schemas.microsoft.com/office/drawing/2014/main" val="2735884057"/>
                        </a:ext>
                      </a:extLst>
                    </a:gridCol>
                  </a:tblGrid>
                  <a:tr h="828169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ja-JP" sz="2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Sorting Algorithm</a:t>
                          </a:r>
                          <a:endParaRPr lang="ja-JP" altLang="en-US" sz="2400" b="1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ja-JP" sz="2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Worst Case</a:t>
                          </a:r>
                          <a:endParaRPr lang="ja-JP" altLang="en-US" sz="2400" b="1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ja-JP" sz="2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Average Case</a:t>
                          </a:r>
                          <a:endParaRPr lang="ja-JP" altLang="en-US" sz="2400" b="1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2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Stable / Unstable</a:t>
                          </a:r>
                          <a:endParaRPr lang="ja-JP" altLang="en-US" sz="2400" b="1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In-place</a:t>
                          </a:r>
                          <a:r>
                            <a:rPr lang="zh-TW" altLang="en-US" sz="2400" b="1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TW" sz="2400" b="1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</a:t>
                          </a:r>
                          <a:endParaRPr lang="ja-JP" altLang="en-US" sz="2400" b="1" i="0" u="none" strike="noStrike" kern="12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2400" b="1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Out-place</a:t>
                          </a:r>
                          <a:endParaRPr lang="ja-JP" altLang="en-US" sz="2400" b="1" i="0" u="none" strike="noStrike" kern="12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39615665"/>
                      </a:ext>
                    </a:extLst>
                  </a:tr>
                  <a:tr h="41408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Bubble</a:t>
                          </a: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ja-JP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Stable</a:t>
                          </a:r>
                          <a:endParaRPr lang="ja-JP" altLang="en-US" sz="2400" b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In-place</a:t>
                          </a:r>
                          <a:r>
                            <a:rPr lang="zh-TW" altLang="en-US" sz="24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oMath>
                          </a14:m>
                          <a:endParaRPr lang="en-US" sz="2400" b="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74466360"/>
                      </a:ext>
                    </a:extLst>
                  </a:tr>
                  <a:tr h="41408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Selection</a:t>
                          </a: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ja-JP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Unstable</a:t>
                          </a:r>
                          <a:endParaRPr lang="ja-JP" altLang="en-US" sz="2400" b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In-place</a:t>
                          </a:r>
                          <a:r>
                            <a:rPr lang="zh-TW" altLang="en-US" sz="24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oMath>
                          </a14:m>
                          <a:endParaRPr lang="en-US" sz="2400" b="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9333440"/>
                      </a:ext>
                    </a:extLst>
                  </a:tr>
                  <a:tr h="41408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Insertion</a:t>
                          </a: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ja-JP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Stable</a:t>
                          </a:r>
                          <a:endParaRPr lang="ja-JP" altLang="en-US" sz="2400" b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In-place</a:t>
                          </a:r>
                          <a:r>
                            <a:rPr lang="en-US" sz="2400" b="0" i="0" u="none" strike="noStrike" kern="1200" baseline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oMath>
                          </a14:m>
                          <a:endParaRPr lang="en-US" sz="2400" b="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27999823"/>
                      </a:ext>
                    </a:extLst>
                  </a:tr>
                  <a:tr h="86074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Quick</a:t>
                          </a: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ja-JP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Unstable</a:t>
                          </a:r>
                          <a:endParaRPr lang="ja-JP" altLang="en-US" sz="2400" b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Out-place</a:t>
                          </a:r>
                          <a:r>
                            <a:rPr lang="en-US" sz="2400" b="0" i="0" u="none" strike="noStrike" kern="1200" baseline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~</a:t>
                          </a:r>
                          <a:r>
                            <a:rPr lang="en-US" sz="2400" b="0" baseline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2400" b="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81210511"/>
                      </a:ext>
                    </a:extLst>
                  </a:tr>
                  <a:tr h="41408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Heap</a:t>
                          </a: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ja-JP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Unstable</a:t>
                          </a:r>
                          <a:endParaRPr lang="ja-JP" altLang="en-US" sz="2400" b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In-place</a:t>
                          </a:r>
                          <a:r>
                            <a:rPr lang="zh-TW" altLang="en-US" sz="24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oMath>
                          </a14:m>
                          <a:endParaRPr lang="en-US" sz="2400" b="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79799359"/>
                      </a:ext>
                    </a:extLst>
                  </a:tr>
                  <a:tr h="828169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Shell</a:t>
                          </a: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1&lt;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</m:oMath>
                            </m:oMathPara>
                          </a14:m>
                          <a:endParaRPr lang="en-US" sz="2400" b="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O(n(log</a:t>
                          </a:r>
                          <a:r>
                            <a:rPr lang="en-US" sz="2400" b="0" baseline="-25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n)</a:t>
                          </a:r>
                          <a:r>
                            <a:rPr lang="en-US" sz="2400" b="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ja-JP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Stable</a:t>
                          </a:r>
                          <a:endParaRPr lang="ja-JP" altLang="en-US" sz="2400" b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In-place</a:t>
                          </a:r>
                          <a:r>
                            <a:rPr lang="zh-TW" altLang="en-US" sz="24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oMath>
                          </a14:m>
                          <a:endParaRPr lang="en-US" sz="2400" b="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8999913"/>
                      </a:ext>
                    </a:extLst>
                  </a:tr>
                  <a:tr h="41408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Merge</a:t>
                          </a: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ja-JP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Stable</a:t>
                          </a:r>
                          <a:endParaRPr lang="ja-JP" altLang="en-US" sz="2400" b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Out-place</a:t>
                          </a:r>
                          <a:r>
                            <a:rPr lang="en-US" sz="2400" b="0" i="0" u="none" strike="noStrike" kern="1200" baseline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2400" b="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33417890"/>
                      </a:ext>
                    </a:extLst>
                  </a:tr>
                  <a:tr h="828169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Radix</a:t>
                          </a: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func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~</a:t>
                          </a:r>
                        </a:p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func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ja-JP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Stable</a:t>
                          </a:r>
                          <a:endParaRPr lang="ja-JP" altLang="en-US" sz="2400" b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Out-place</a:t>
                          </a:r>
                          <a:r>
                            <a:rPr lang="en-US" sz="2400" b="0" i="0" u="none" strike="noStrike" kern="1200" baseline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𝑛𝑏</m:t>
                              </m:r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2400" b="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443637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1F4EFF4-44FF-AB41-AF8C-1BA4DDD8643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94464138"/>
                  </p:ext>
                </p:extLst>
              </p:nvPr>
            </p:nvGraphicFramePr>
            <p:xfrm>
              <a:off x="241661" y="1034557"/>
              <a:ext cx="8660675" cy="5415672"/>
            </p:xfrm>
            <a:graphic>
              <a:graphicData uri="http://schemas.openxmlformats.org/drawingml/2006/table">
                <a:tbl>
                  <a:tblPr/>
                  <a:tblGrid>
                    <a:gridCol w="1508691">
                      <a:extLst>
                        <a:ext uri="{9D8B030D-6E8A-4147-A177-3AD203B41FA5}">
                          <a16:colId xmlns:a16="http://schemas.microsoft.com/office/drawing/2014/main" val="1130035843"/>
                        </a:ext>
                      </a:extLst>
                    </a:gridCol>
                    <a:gridCol w="1684825">
                      <a:extLst>
                        <a:ext uri="{9D8B030D-6E8A-4147-A177-3AD203B41FA5}">
                          <a16:colId xmlns:a16="http://schemas.microsoft.com/office/drawing/2014/main" val="3207866948"/>
                        </a:ext>
                      </a:extLst>
                    </a:gridCol>
                    <a:gridCol w="1915299">
                      <a:extLst>
                        <a:ext uri="{9D8B030D-6E8A-4147-A177-3AD203B41FA5}">
                          <a16:colId xmlns:a16="http://schemas.microsoft.com/office/drawing/2014/main" val="2084198683"/>
                        </a:ext>
                      </a:extLst>
                    </a:gridCol>
                    <a:gridCol w="1359242">
                      <a:extLst>
                        <a:ext uri="{9D8B030D-6E8A-4147-A177-3AD203B41FA5}">
                          <a16:colId xmlns:a16="http://schemas.microsoft.com/office/drawing/2014/main" val="1569590326"/>
                        </a:ext>
                      </a:extLst>
                    </a:gridCol>
                    <a:gridCol w="2192618">
                      <a:extLst>
                        <a:ext uri="{9D8B030D-6E8A-4147-A177-3AD203B41FA5}">
                          <a16:colId xmlns:a16="http://schemas.microsoft.com/office/drawing/2014/main" val="2735884057"/>
                        </a:ext>
                      </a:extLst>
                    </a:gridCol>
                  </a:tblGrid>
                  <a:tr h="828169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ja-JP" sz="2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Sorting Algorithm</a:t>
                          </a:r>
                          <a:endParaRPr lang="ja-JP" altLang="en-US" sz="2400" b="1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ja-JP" sz="2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Worst Case</a:t>
                          </a:r>
                          <a:endParaRPr lang="ja-JP" altLang="en-US" sz="2400" b="1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ja-JP" sz="2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Average Case</a:t>
                          </a:r>
                          <a:endParaRPr lang="ja-JP" altLang="en-US" sz="2400" b="1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ja-JP" sz="2400" b="1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Stable / Unstable</a:t>
                          </a:r>
                          <a:endParaRPr lang="ja-JP" altLang="en-US" sz="2400" b="1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In-place</a:t>
                          </a:r>
                          <a:r>
                            <a:rPr lang="zh-TW" altLang="en-US" sz="2400" b="1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TW" sz="2400" b="1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</a:t>
                          </a:r>
                          <a:endParaRPr lang="ja-JP" altLang="en-US" sz="2400" b="1" i="0" u="none" strike="noStrike" kern="12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2400" b="1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Out-place</a:t>
                          </a:r>
                          <a:endParaRPr lang="ja-JP" altLang="en-US" sz="2400" b="1" i="0" u="none" strike="noStrike" kern="12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39615665"/>
                      </a:ext>
                    </a:extLst>
                  </a:tr>
                  <a:tr h="41408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Bubble</a:t>
                          </a: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909" t="-209091" r="-327273" b="-10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6887" t="-209091" r="-186093" b="-10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ja-JP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Stable</a:t>
                          </a:r>
                          <a:endParaRPr lang="ja-JP" altLang="en-US" sz="2400" b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4798" t="-209091" r="-578" b="-10151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466360"/>
                      </a:ext>
                    </a:extLst>
                  </a:tr>
                  <a:tr h="41408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Selection</a:t>
                          </a: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909" t="-309091" r="-327273" b="-9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6887" t="-309091" r="-186093" b="-9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ja-JP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Unstable</a:t>
                          </a:r>
                          <a:endParaRPr lang="ja-JP" altLang="en-US" sz="2400" b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4798" t="-309091" r="-578" b="-9151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9333440"/>
                      </a:ext>
                    </a:extLst>
                  </a:tr>
                  <a:tr h="41408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Insertion</a:t>
                          </a: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909" t="-421875" r="-327273" b="-8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6887" t="-421875" r="-186093" b="-8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ja-JP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Stable</a:t>
                          </a:r>
                          <a:endParaRPr lang="ja-JP" altLang="en-US" sz="2400" b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4798" t="-421875" r="-578" b="-84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7999823"/>
                      </a:ext>
                    </a:extLst>
                  </a:tr>
                  <a:tr h="86074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Quick</a:t>
                          </a: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909" t="-245588" r="-327273" b="-29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6887" t="-245588" r="-186093" b="-29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ja-JP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Unstable</a:t>
                          </a:r>
                          <a:endParaRPr lang="ja-JP" altLang="en-US" sz="2400" b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4798" t="-245588" r="-578" b="-2970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1210511"/>
                      </a:ext>
                    </a:extLst>
                  </a:tr>
                  <a:tr h="41408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Heap</a:t>
                          </a: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909" t="-712121" r="-327273" b="-5121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6887" t="-712121" r="-186093" b="-5121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ja-JP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Unstable</a:t>
                          </a:r>
                          <a:endParaRPr lang="ja-JP" altLang="en-US" sz="2400" b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4798" t="-712121" r="-578" b="-5121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9799359"/>
                      </a:ext>
                    </a:extLst>
                  </a:tr>
                  <a:tr h="828169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Shell</a:t>
                          </a: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909" t="-412308" r="-327273" b="-1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O(n(log</a:t>
                          </a:r>
                          <a:r>
                            <a:rPr lang="en-US" sz="2400" b="0" baseline="-25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n)</a:t>
                          </a:r>
                          <a:r>
                            <a:rPr lang="en-US" sz="2400" b="0" baseline="30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ja-JP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Stable</a:t>
                          </a:r>
                          <a:endParaRPr lang="ja-JP" altLang="en-US" sz="2400" b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4798" t="-412308" r="-578" b="-16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999913"/>
                      </a:ext>
                    </a:extLst>
                  </a:tr>
                  <a:tr h="41408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Merge</a:t>
                          </a: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909" t="-1009091" r="-327273" b="-2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6887" t="-1009091" r="-186093" b="-2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ja-JP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Stable</a:t>
                          </a:r>
                          <a:endParaRPr lang="ja-JP" altLang="en-US" sz="2400" b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4798" t="-1009091" r="-578" b="-2151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3417890"/>
                      </a:ext>
                    </a:extLst>
                  </a:tr>
                  <a:tr h="828169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Radix</a:t>
                          </a: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909" t="-563077" r="-327273" b="-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6887" t="-563077" r="-186093" b="-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ja-JP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Stable</a:t>
                          </a:r>
                          <a:endParaRPr lang="ja-JP" altLang="en-US" sz="2400" b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marL="17780" marR="177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4798" t="-563077" r="-578" b="-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3637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7A5ED-9CF3-C745-97D0-7111DF57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5241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774A-E320-7841-AD31-025B1BFC8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Comparison based sort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EB686-1515-9242-9685-C768CAA24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bubble sort </a:t>
            </a:r>
          </a:p>
          <a:p>
            <a:r>
              <a:rPr lang="en-US" b="1" dirty="0"/>
              <a:t>selection sort </a:t>
            </a:r>
          </a:p>
          <a:p>
            <a:r>
              <a:rPr lang="en-US" b="1" dirty="0"/>
              <a:t>insertion sort</a:t>
            </a:r>
          </a:p>
          <a:p>
            <a:r>
              <a:rPr lang="en-US" b="1" dirty="0"/>
              <a:t>quick sort</a:t>
            </a:r>
          </a:p>
          <a:p>
            <a:r>
              <a:rPr lang="en-US" b="1" dirty="0"/>
              <a:t>merge sort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8D6E7-C72B-C340-9484-63A702801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67831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266DD-BD67-8A47-B453-DFB3D348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Bubble Sort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41C2D-336F-BF41-8344-34DE9860D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bubble sort </a:t>
            </a:r>
            <a:r>
              <a:rPr lang="en-US" dirty="0"/>
              <a:t>algorithm works like this: 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Start at the beginning of the array 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Compare the first two numbers 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If the one to the left is bigger, swap it with the one on the right 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Move one position to the right and check the next two 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Keep doing this until you reach the end of the array 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b="1" dirty="0"/>
              <a:t>The biggest number</a:t>
            </a:r>
            <a:r>
              <a:rPr lang="en-US" sz="2800" dirty="0"/>
              <a:t> has now been ‘</a:t>
            </a:r>
            <a:r>
              <a:rPr lang="en-US" sz="2800" dirty="0">
                <a:solidFill>
                  <a:srgbClr val="FF0000"/>
                </a:solidFill>
              </a:rPr>
              <a:t>bubbled</a:t>
            </a:r>
            <a:r>
              <a:rPr lang="en-US" sz="2800" dirty="0"/>
              <a:t>’ to the top 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Go back to the beginning, do the same thing and bubble the next biggest number up 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Stop short of the top part of the array where the ‘</a:t>
            </a:r>
            <a:r>
              <a:rPr lang="en-US" sz="2800" b="1" dirty="0">
                <a:solidFill>
                  <a:srgbClr val="FF0000"/>
                </a:solidFill>
              </a:rPr>
              <a:t>bubbles</a:t>
            </a:r>
            <a:r>
              <a:rPr lang="en-US" sz="2800" dirty="0"/>
              <a:t>’ have arrived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CF350-6616-B344-82E6-16C186D9E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33</a:t>
            </a:fld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0BE0B-D7FB-B745-A126-571E7CCB86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86" r="9514"/>
          <a:stretch/>
        </p:blipFill>
        <p:spPr>
          <a:xfrm>
            <a:off x="6586318" y="136524"/>
            <a:ext cx="2412358" cy="212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64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6495-90FD-8F43-8CD3-EE07A7F5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Example of Bubble Sort</a:t>
            </a:r>
            <a:endParaRPr lang="en-TW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5507D-22AD-EB43-8D39-27C8BE16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34</a:t>
            </a:fld>
            <a:endParaRPr lang="en-TW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77B6176-0732-0549-A674-DAAECFF0648C}"/>
              </a:ext>
            </a:extLst>
          </p:cNvPr>
          <p:cNvSpPr/>
          <p:nvPr/>
        </p:nvSpPr>
        <p:spPr>
          <a:xfrm rot="5400000">
            <a:off x="954004" y="4409747"/>
            <a:ext cx="368135" cy="1705891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A4E3A1-DFAC-CA4F-867B-311576FE5FD7}"/>
              </a:ext>
            </a:extLst>
          </p:cNvPr>
          <p:cNvSpPr/>
          <p:nvPr/>
        </p:nvSpPr>
        <p:spPr>
          <a:xfrm>
            <a:off x="93784" y="5509189"/>
            <a:ext cx="4165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Do this from array[0] to array[4]</a:t>
            </a:r>
            <a:endParaRPr lang="en-TW" sz="2400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60FEC2A4-73DC-8A43-A59D-C6B032B42C55}"/>
              </a:ext>
            </a:extLst>
          </p:cNvPr>
          <p:cNvSpPr/>
          <p:nvPr/>
        </p:nvSpPr>
        <p:spPr>
          <a:xfrm rot="5400000">
            <a:off x="3034008" y="3780334"/>
            <a:ext cx="368135" cy="1326250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 b="1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7A535C-36BC-EF42-B91B-7DA4F92761BE}"/>
              </a:ext>
            </a:extLst>
          </p:cNvPr>
          <p:cNvSpPr/>
          <p:nvPr/>
        </p:nvSpPr>
        <p:spPr>
          <a:xfrm>
            <a:off x="2439942" y="4601479"/>
            <a:ext cx="4165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Do this from array[0] to array[3]</a:t>
            </a:r>
            <a:endParaRPr lang="en-TW" sz="2400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CF94DEC-EA24-724F-8367-38040B643E18}"/>
              </a:ext>
            </a:extLst>
          </p:cNvPr>
          <p:cNvSpPr/>
          <p:nvPr/>
        </p:nvSpPr>
        <p:spPr>
          <a:xfrm rot="5400000">
            <a:off x="5154914" y="3138561"/>
            <a:ext cx="368135" cy="994726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 b="1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EBA408-501B-1F40-A7FA-90DDF09AFBD9}"/>
              </a:ext>
            </a:extLst>
          </p:cNvPr>
          <p:cNvSpPr/>
          <p:nvPr/>
        </p:nvSpPr>
        <p:spPr>
          <a:xfrm>
            <a:off x="4726610" y="3793943"/>
            <a:ext cx="4165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Do this from array[0] to array[2]</a:t>
            </a:r>
            <a:endParaRPr lang="en-TW" sz="2400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9DC82985-F5A4-DE4B-949C-9DB010317612}"/>
              </a:ext>
            </a:extLst>
          </p:cNvPr>
          <p:cNvSpPr/>
          <p:nvPr/>
        </p:nvSpPr>
        <p:spPr>
          <a:xfrm rot="5400000">
            <a:off x="7281132" y="2522587"/>
            <a:ext cx="368135" cy="578951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 b="1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BF72E5-5DC7-C942-AB60-DA4880D96B42}"/>
              </a:ext>
            </a:extLst>
          </p:cNvPr>
          <p:cNvSpPr/>
          <p:nvPr/>
        </p:nvSpPr>
        <p:spPr>
          <a:xfrm>
            <a:off x="6951396" y="3091058"/>
            <a:ext cx="21603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Do this from array[0] to array[1]</a:t>
            </a:r>
            <a:endParaRPr lang="en-TW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66ACD6-F72D-0F4C-9DCD-07E1E3DA5690}"/>
              </a:ext>
            </a:extLst>
          </p:cNvPr>
          <p:cNvCxnSpPr>
            <a:cxnSpLocks/>
          </p:cNvCxnSpPr>
          <p:nvPr/>
        </p:nvCxnSpPr>
        <p:spPr>
          <a:xfrm>
            <a:off x="290112" y="1766429"/>
            <a:ext cx="578953" cy="39206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B3ED51-2850-D34C-AE39-5CD5D850F6DB}"/>
              </a:ext>
            </a:extLst>
          </p:cNvPr>
          <p:cNvCxnSpPr>
            <a:cxnSpLocks/>
          </p:cNvCxnSpPr>
          <p:nvPr/>
        </p:nvCxnSpPr>
        <p:spPr>
          <a:xfrm flipH="1">
            <a:off x="290113" y="1766429"/>
            <a:ext cx="578952" cy="3968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AA21F966-A4AB-3241-8919-0EFB72F47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025071"/>
              </p:ext>
            </p:extLst>
          </p:nvPr>
        </p:nvGraphicFramePr>
        <p:xfrm>
          <a:off x="208584" y="1365212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91C6BB87-983C-D842-B771-2738AD34E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93325"/>
              </p:ext>
            </p:extLst>
          </p:nvPr>
        </p:nvGraphicFramePr>
        <p:xfrm>
          <a:off x="208584" y="2180170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TW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56E173B6-B2B7-F14D-875E-C443397B6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561971"/>
              </p:ext>
            </p:extLst>
          </p:nvPr>
        </p:nvGraphicFramePr>
        <p:xfrm>
          <a:off x="195110" y="2983269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B050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EA2B73EF-476E-B346-B0B7-262CC1E44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278454"/>
              </p:ext>
            </p:extLst>
          </p:nvPr>
        </p:nvGraphicFramePr>
        <p:xfrm>
          <a:off x="195110" y="3804240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en-TW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C875499E-EF51-D14F-A042-AB817D2EF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134345"/>
              </p:ext>
            </p:extLst>
          </p:nvPr>
        </p:nvGraphicFramePr>
        <p:xfrm>
          <a:off x="195110" y="4613488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en-TW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C72BBFD-4320-384D-AB7D-16717E135888}"/>
              </a:ext>
            </a:extLst>
          </p:cNvPr>
          <p:cNvCxnSpPr>
            <a:cxnSpLocks/>
          </p:cNvCxnSpPr>
          <p:nvPr/>
        </p:nvCxnSpPr>
        <p:spPr>
          <a:xfrm flipH="1">
            <a:off x="785786" y="2571439"/>
            <a:ext cx="1" cy="4109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556AE96-90AA-FE49-B01A-0F00F39CA5E1}"/>
              </a:ext>
            </a:extLst>
          </p:cNvPr>
          <p:cNvCxnSpPr>
            <a:cxnSpLocks/>
          </p:cNvCxnSpPr>
          <p:nvPr/>
        </p:nvCxnSpPr>
        <p:spPr>
          <a:xfrm flipH="1">
            <a:off x="1199183" y="2571439"/>
            <a:ext cx="1" cy="4109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F2CD31-4EBB-1C4C-8AD4-B696D69EEA6D}"/>
              </a:ext>
            </a:extLst>
          </p:cNvPr>
          <p:cNvCxnSpPr>
            <a:cxnSpLocks/>
          </p:cNvCxnSpPr>
          <p:nvPr/>
        </p:nvCxnSpPr>
        <p:spPr>
          <a:xfrm>
            <a:off x="1498690" y="4201120"/>
            <a:ext cx="578953" cy="39206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C2C802-1A8B-8747-9BAB-C4E455F9F75C}"/>
              </a:ext>
            </a:extLst>
          </p:cNvPr>
          <p:cNvCxnSpPr>
            <a:cxnSpLocks/>
          </p:cNvCxnSpPr>
          <p:nvPr/>
        </p:nvCxnSpPr>
        <p:spPr>
          <a:xfrm flipH="1">
            <a:off x="1498691" y="4201120"/>
            <a:ext cx="578952" cy="3968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3CE41A5-FC78-FB46-9ADA-6956272B5C81}"/>
              </a:ext>
            </a:extLst>
          </p:cNvPr>
          <p:cNvCxnSpPr>
            <a:cxnSpLocks/>
          </p:cNvCxnSpPr>
          <p:nvPr/>
        </p:nvCxnSpPr>
        <p:spPr>
          <a:xfrm>
            <a:off x="1089767" y="3379348"/>
            <a:ext cx="578953" cy="39206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7EF3D5-69B9-F340-BF42-D39B287A13D8}"/>
              </a:ext>
            </a:extLst>
          </p:cNvPr>
          <p:cNvCxnSpPr>
            <a:cxnSpLocks/>
          </p:cNvCxnSpPr>
          <p:nvPr/>
        </p:nvCxnSpPr>
        <p:spPr>
          <a:xfrm flipH="1">
            <a:off x="1089768" y="3379348"/>
            <a:ext cx="578952" cy="3968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C18EBB9-7E34-E443-B3E4-BE14B8DCBBA4}"/>
              </a:ext>
            </a:extLst>
          </p:cNvPr>
          <p:cNvCxnSpPr>
            <a:cxnSpLocks/>
          </p:cNvCxnSpPr>
          <p:nvPr/>
        </p:nvCxnSpPr>
        <p:spPr>
          <a:xfrm>
            <a:off x="2954557" y="2572253"/>
            <a:ext cx="578953" cy="39206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69FF34A-A334-FA47-BDBF-97019C7D7A72}"/>
              </a:ext>
            </a:extLst>
          </p:cNvPr>
          <p:cNvCxnSpPr>
            <a:cxnSpLocks/>
          </p:cNvCxnSpPr>
          <p:nvPr/>
        </p:nvCxnSpPr>
        <p:spPr>
          <a:xfrm flipH="1">
            <a:off x="2954558" y="2572253"/>
            <a:ext cx="578952" cy="3968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2809048D-CD2A-3448-86A6-4C6268FBD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974863"/>
              </p:ext>
            </p:extLst>
          </p:nvPr>
        </p:nvGraphicFramePr>
        <p:xfrm>
          <a:off x="2453416" y="1365212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</a:t>
                      </a:r>
                      <a:endParaRPr lang="en-TW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en-TW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76F9254-B675-0944-B4B0-0886A5202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230177"/>
              </p:ext>
            </p:extLst>
          </p:nvPr>
        </p:nvGraphicFramePr>
        <p:xfrm>
          <a:off x="2453416" y="2180170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B050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</a:t>
                      </a:r>
                      <a:endParaRPr lang="en-TW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en-TW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CDF993D4-4BC6-C243-AB22-F8D7E6108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892700"/>
              </p:ext>
            </p:extLst>
          </p:nvPr>
        </p:nvGraphicFramePr>
        <p:xfrm>
          <a:off x="2439942" y="2983269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en-TW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en-TW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3978950C-6F10-134D-AF39-FBF0F95B9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204969"/>
              </p:ext>
            </p:extLst>
          </p:nvPr>
        </p:nvGraphicFramePr>
        <p:xfrm>
          <a:off x="2439942" y="3804240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</a:t>
                      </a:r>
                      <a:endParaRPr lang="en-TW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en-TW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11FAE26-0BFF-E344-A74D-C7626F07A098}"/>
              </a:ext>
            </a:extLst>
          </p:cNvPr>
          <p:cNvCxnSpPr>
            <a:cxnSpLocks/>
          </p:cNvCxnSpPr>
          <p:nvPr/>
        </p:nvCxnSpPr>
        <p:spPr>
          <a:xfrm>
            <a:off x="3334599" y="3379348"/>
            <a:ext cx="578953" cy="39206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2659A0B-2E35-254A-A9F8-5AE0A4EFF9A1}"/>
              </a:ext>
            </a:extLst>
          </p:cNvPr>
          <p:cNvCxnSpPr>
            <a:cxnSpLocks/>
          </p:cNvCxnSpPr>
          <p:nvPr/>
        </p:nvCxnSpPr>
        <p:spPr>
          <a:xfrm flipH="1">
            <a:off x="3334600" y="3379348"/>
            <a:ext cx="578952" cy="3968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3135A6C-0CEC-3C4D-B926-79A47E5F5A98}"/>
              </a:ext>
            </a:extLst>
          </p:cNvPr>
          <p:cNvCxnSpPr>
            <a:cxnSpLocks/>
          </p:cNvCxnSpPr>
          <p:nvPr/>
        </p:nvCxnSpPr>
        <p:spPr>
          <a:xfrm flipH="1">
            <a:off x="2618499" y="1761908"/>
            <a:ext cx="1" cy="4109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FAE606D-C573-AC42-B1EF-BB32FDDAFE58}"/>
              </a:ext>
            </a:extLst>
          </p:cNvPr>
          <p:cNvCxnSpPr>
            <a:cxnSpLocks/>
          </p:cNvCxnSpPr>
          <p:nvPr/>
        </p:nvCxnSpPr>
        <p:spPr>
          <a:xfrm flipH="1">
            <a:off x="3031896" y="1761908"/>
            <a:ext cx="1" cy="4109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142EFA1-84BD-6348-8F3A-2B60CFB05CF1}"/>
              </a:ext>
            </a:extLst>
          </p:cNvPr>
          <p:cNvCxnSpPr>
            <a:cxnSpLocks/>
          </p:cNvCxnSpPr>
          <p:nvPr/>
        </p:nvCxnSpPr>
        <p:spPr>
          <a:xfrm>
            <a:off x="5261643" y="2572253"/>
            <a:ext cx="578953" cy="39206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7059176-C241-B042-88DB-24E403A7921B}"/>
              </a:ext>
            </a:extLst>
          </p:cNvPr>
          <p:cNvCxnSpPr>
            <a:cxnSpLocks/>
          </p:cNvCxnSpPr>
          <p:nvPr/>
        </p:nvCxnSpPr>
        <p:spPr>
          <a:xfrm flipH="1">
            <a:off x="5261644" y="2572253"/>
            <a:ext cx="578952" cy="3968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02CDCA5E-288F-4E4C-A530-26B348997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18655"/>
              </p:ext>
            </p:extLst>
          </p:nvPr>
        </p:nvGraphicFramePr>
        <p:xfrm>
          <a:off x="4760502" y="1365212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</a:t>
                      </a:r>
                      <a:endParaRPr lang="en-TW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en-TW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097BA79F-B1E5-FA40-A9DC-8542CB65E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03497"/>
              </p:ext>
            </p:extLst>
          </p:nvPr>
        </p:nvGraphicFramePr>
        <p:xfrm>
          <a:off x="4760502" y="2180170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en-TW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D3B19000-5A81-9A4F-95B2-4B843AA40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4963"/>
              </p:ext>
            </p:extLst>
          </p:nvPr>
        </p:nvGraphicFramePr>
        <p:xfrm>
          <a:off x="4747028" y="2983269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en-TW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DD36AE9-0423-2E4D-8B65-85815C646719}"/>
              </a:ext>
            </a:extLst>
          </p:cNvPr>
          <p:cNvCxnSpPr>
            <a:cxnSpLocks/>
          </p:cNvCxnSpPr>
          <p:nvPr/>
        </p:nvCxnSpPr>
        <p:spPr>
          <a:xfrm flipH="1">
            <a:off x="4925585" y="1761908"/>
            <a:ext cx="1" cy="4109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ED3D6D1-7A10-3A4F-86A5-551564008BEA}"/>
              </a:ext>
            </a:extLst>
          </p:cNvPr>
          <p:cNvCxnSpPr>
            <a:cxnSpLocks/>
          </p:cNvCxnSpPr>
          <p:nvPr/>
        </p:nvCxnSpPr>
        <p:spPr>
          <a:xfrm flipH="1">
            <a:off x="5338982" y="1761908"/>
            <a:ext cx="1" cy="4109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609E9B92-C9B0-EF4E-AC4F-CB209556D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026051"/>
              </p:ext>
            </p:extLst>
          </p:nvPr>
        </p:nvGraphicFramePr>
        <p:xfrm>
          <a:off x="7067588" y="1365212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en-TW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FB3683E0-48C4-994F-80D5-D10308F39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728725"/>
              </p:ext>
            </p:extLst>
          </p:nvPr>
        </p:nvGraphicFramePr>
        <p:xfrm>
          <a:off x="7067588" y="2180170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en-TW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D07DB9E-0EBB-AA4E-A9AF-D9B92579B694}"/>
              </a:ext>
            </a:extLst>
          </p:cNvPr>
          <p:cNvCxnSpPr>
            <a:cxnSpLocks/>
          </p:cNvCxnSpPr>
          <p:nvPr/>
        </p:nvCxnSpPr>
        <p:spPr>
          <a:xfrm flipH="1">
            <a:off x="7232671" y="1761908"/>
            <a:ext cx="1" cy="4109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D096238-EF31-C64E-9A2A-A761F3850E35}"/>
              </a:ext>
            </a:extLst>
          </p:cNvPr>
          <p:cNvCxnSpPr>
            <a:cxnSpLocks/>
          </p:cNvCxnSpPr>
          <p:nvPr/>
        </p:nvCxnSpPr>
        <p:spPr>
          <a:xfrm flipH="1">
            <a:off x="7646068" y="1761908"/>
            <a:ext cx="1" cy="4109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EB31BA0A-8FAA-DC4D-B14D-CFB4304DC938}"/>
              </a:ext>
            </a:extLst>
          </p:cNvPr>
          <p:cNvSpPr/>
          <p:nvPr/>
        </p:nvSpPr>
        <p:spPr>
          <a:xfrm>
            <a:off x="7504499" y="2806178"/>
            <a:ext cx="8040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done</a:t>
            </a:r>
            <a:endParaRPr lang="en-TW" b="1" dirty="0"/>
          </a:p>
        </p:txBody>
      </p:sp>
    </p:spTree>
    <p:extLst>
      <p:ext uri="{BB962C8B-B14F-4D97-AF65-F5344CB8AC3E}">
        <p14:creationId xmlns:p14="http://schemas.microsoft.com/office/powerpoint/2010/main" val="1253148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D6B43-93E6-2348-A12E-15049F617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Implementing bubble sort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C6669-9CC9-D04E-8623-02C507940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would you write this in Java? </a:t>
            </a:r>
          </a:p>
          <a:p>
            <a:endParaRPr lang="en-US" dirty="0"/>
          </a:p>
          <a:p>
            <a:r>
              <a:rPr lang="en-US" dirty="0"/>
              <a:t>Because of all the swapping, it makes sense to write a </a:t>
            </a:r>
            <a:r>
              <a:rPr lang="en-US" b="1" dirty="0">
                <a:solidFill>
                  <a:srgbClr val="FF0000"/>
                </a:solidFill>
              </a:rPr>
              <a:t>swap() </a:t>
            </a:r>
            <a:r>
              <a:rPr lang="en-US" dirty="0"/>
              <a:t>method </a:t>
            </a:r>
          </a:p>
          <a:p>
            <a:pPr lvl="1"/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public void </a:t>
            </a:r>
            <a:r>
              <a:rPr lang="en-US" sz="2800" b="1" dirty="0">
                <a:solidFill>
                  <a:srgbClr val="FF0000"/>
                </a:solidFill>
              </a:rPr>
              <a:t>swap</a:t>
            </a:r>
            <a:r>
              <a:rPr lang="en-US" sz="2800" dirty="0"/>
              <a:t>(int first, int second) { </a:t>
            </a:r>
          </a:p>
          <a:p>
            <a:pPr marL="914400" lvl="2" indent="0">
              <a:buNone/>
            </a:pPr>
            <a:r>
              <a:rPr lang="en-US" sz="2800" dirty="0"/>
              <a:t>int temp = array[first]; </a:t>
            </a:r>
          </a:p>
          <a:p>
            <a:pPr marL="914400" lvl="2" indent="0">
              <a:buNone/>
            </a:pPr>
            <a:r>
              <a:rPr lang="en-US" sz="2800" dirty="0"/>
              <a:t>array[first] = array[second]; </a:t>
            </a:r>
          </a:p>
          <a:p>
            <a:pPr marL="914400" lvl="2" indent="0">
              <a:buNone/>
            </a:pPr>
            <a:r>
              <a:rPr lang="en-US" sz="2800" dirty="0"/>
              <a:t>array[second] = temp; </a:t>
            </a:r>
          </a:p>
          <a:p>
            <a:pPr marL="457200" lvl="1" indent="0">
              <a:buNone/>
            </a:pPr>
            <a:r>
              <a:rPr lang="en-US" sz="2800" dirty="0"/>
              <a:t>}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42C5B-421C-5C4F-B068-BB243C0D8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35</a:t>
            </a:fld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701672-C9FC-5A44-90E9-29E1D198F4BA}"/>
              </a:ext>
            </a:extLst>
          </p:cNvPr>
          <p:cNvSpPr/>
          <p:nvPr/>
        </p:nvSpPr>
        <p:spPr>
          <a:xfrm>
            <a:off x="386533" y="5951894"/>
            <a:ext cx="6554743" cy="52322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800" dirty="0"/>
              <a:t>//Here, we write the function for swap first.</a:t>
            </a:r>
            <a:endParaRPr lang="en-TW" sz="28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18F8E9E-7ABF-BF42-9587-3C20C92AFD47}"/>
              </a:ext>
            </a:extLst>
          </p:cNvPr>
          <p:cNvSpPr txBox="1">
            <a:spLocks/>
          </p:cNvSpPr>
          <p:nvPr/>
        </p:nvSpPr>
        <p:spPr>
          <a:xfrm>
            <a:off x="6941276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B373FC-FF3A-C64D-BE97-055D2267A4A7}" type="slidenum">
              <a:rPr lang="en-TW" smtClean="0"/>
              <a:pPr/>
              <a:t>35</a:t>
            </a:fld>
            <a:endParaRPr lang="en-TW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1FC82C2C-0E5F-2A47-A4D4-15ED68DF9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678968"/>
              </p:ext>
            </p:extLst>
          </p:nvPr>
        </p:nvGraphicFramePr>
        <p:xfrm>
          <a:off x="6384167" y="3017671"/>
          <a:ext cx="18374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1338">
                  <a:extLst>
                    <a:ext uri="{9D8B030D-6E8A-4147-A177-3AD203B41FA5}">
                      <a16:colId xmlns:a16="http://schemas.microsoft.com/office/drawing/2014/main" val="3895466852"/>
                    </a:ext>
                  </a:extLst>
                </a:gridCol>
                <a:gridCol w="1166132">
                  <a:extLst>
                    <a:ext uri="{9D8B030D-6E8A-4147-A177-3AD203B41FA5}">
                      <a16:colId xmlns:a16="http://schemas.microsoft.com/office/drawing/2014/main" val="3188485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solidFill>
                            <a:srgbClr val="FF0000"/>
                          </a:solidFill>
                        </a:rPr>
                        <a:t>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00501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346AB3-9AEF-544E-9D3E-A8BC23C39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547781"/>
              </p:ext>
            </p:extLst>
          </p:nvPr>
        </p:nvGraphicFramePr>
        <p:xfrm>
          <a:off x="8383295" y="3017671"/>
          <a:ext cx="58901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9016">
                  <a:extLst>
                    <a:ext uri="{9D8B030D-6E8A-4147-A177-3AD203B41FA5}">
                      <a16:colId xmlns:a16="http://schemas.microsoft.com/office/drawing/2014/main" val="3650243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71934"/>
                  </a:ext>
                </a:extLst>
              </a:tr>
            </a:tbl>
          </a:graphicData>
        </a:graphic>
      </p:graphicFrame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D6C96EC5-D207-C947-89FD-8C29EF46BA5C}"/>
              </a:ext>
            </a:extLst>
          </p:cNvPr>
          <p:cNvSpPr/>
          <p:nvPr/>
        </p:nvSpPr>
        <p:spPr>
          <a:xfrm>
            <a:off x="6649103" y="2615789"/>
            <a:ext cx="2072567" cy="30152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422551-DD2D-434D-A785-13B82C0DF75D}"/>
              </a:ext>
            </a:extLst>
          </p:cNvPr>
          <p:cNvSpPr/>
          <p:nvPr/>
        </p:nvSpPr>
        <p:spPr>
          <a:xfrm>
            <a:off x="7215578" y="2623108"/>
            <a:ext cx="9396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Backup</a:t>
            </a:r>
            <a:endParaRPr lang="en-TW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52FA0C-BCBF-174B-8CA3-F01A74A78A1A}"/>
              </a:ext>
            </a:extLst>
          </p:cNvPr>
          <p:cNvSpPr/>
          <p:nvPr/>
        </p:nvSpPr>
        <p:spPr>
          <a:xfrm>
            <a:off x="8317977" y="3474871"/>
            <a:ext cx="680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temp</a:t>
            </a:r>
            <a:endParaRPr lang="en-TW" dirty="0"/>
          </a:p>
        </p:txBody>
      </p:sp>
      <p:sp>
        <p:nvSpPr>
          <p:cNvPr id="19" name="Curved Down Arrow 18">
            <a:extLst>
              <a:ext uri="{FF2B5EF4-FFF2-40B4-BE49-F238E27FC236}">
                <a16:creationId xmlns:a16="http://schemas.microsoft.com/office/drawing/2014/main" id="{C57FB112-3201-A84F-A31B-76E0B508DC2F}"/>
              </a:ext>
            </a:extLst>
          </p:cNvPr>
          <p:cNvSpPr/>
          <p:nvPr/>
        </p:nvSpPr>
        <p:spPr>
          <a:xfrm flipH="1">
            <a:off x="6537775" y="3844042"/>
            <a:ext cx="1258783" cy="26310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graphicFrame>
        <p:nvGraphicFramePr>
          <p:cNvPr id="22" name="Table 5">
            <a:extLst>
              <a:ext uri="{FF2B5EF4-FFF2-40B4-BE49-F238E27FC236}">
                <a16:creationId xmlns:a16="http://schemas.microsoft.com/office/drawing/2014/main" id="{49BDC609-B475-114B-85FB-90B47DEED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824088"/>
              </p:ext>
            </p:extLst>
          </p:nvPr>
        </p:nvGraphicFramePr>
        <p:xfrm>
          <a:off x="6384167" y="4202243"/>
          <a:ext cx="18374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1338">
                  <a:extLst>
                    <a:ext uri="{9D8B030D-6E8A-4147-A177-3AD203B41FA5}">
                      <a16:colId xmlns:a16="http://schemas.microsoft.com/office/drawing/2014/main" val="3895466852"/>
                    </a:ext>
                  </a:extLst>
                </a:gridCol>
                <a:gridCol w="1166132">
                  <a:extLst>
                    <a:ext uri="{9D8B030D-6E8A-4147-A177-3AD203B41FA5}">
                      <a16:colId xmlns:a16="http://schemas.microsoft.com/office/drawing/2014/main" val="3188485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solidFill>
                            <a:srgbClr val="FF0000"/>
                          </a:solidFill>
                        </a:rPr>
                        <a:t>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00501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7DCB9A8-859D-F444-98B9-BCD0AE906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818927"/>
              </p:ext>
            </p:extLst>
          </p:nvPr>
        </p:nvGraphicFramePr>
        <p:xfrm>
          <a:off x="8383295" y="4202243"/>
          <a:ext cx="58901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9016">
                  <a:extLst>
                    <a:ext uri="{9D8B030D-6E8A-4147-A177-3AD203B41FA5}">
                      <a16:colId xmlns:a16="http://schemas.microsoft.com/office/drawing/2014/main" val="3650243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71934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7A9C0F1B-4B26-524E-AD8F-51F01DADB1C4}"/>
              </a:ext>
            </a:extLst>
          </p:cNvPr>
          <p:cNvSpPr/>
          <p:nvPr/>
        </p:nvSpPr>
        <p:spPr>
          <a:xfrm>
            <a:off x="8317977" y="4659443"/>
            <a:ext cx="680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temp</a:t>
            </a:r>
            <a:endParaRPr lang="en-TW" dirty="0"/>
          </a:p>
        </p:txBody>
      </p:sp>
      <p:sp>
        <p:nvSpPr>
          <p:cNvPr id="27" name="Curved Down Arrow 26">
            <a:extLst>
              <a:ext uri="{FF2B5EF4-FFF2-40B4-BE49-F238E27FC236}">
                <a16:creationId xmlns:a16="http://schemas.microsoft.com/office/drawing/2014/main" id="{C94F79F2-FAF6-B148-ACDC-4D54615B1115}"/>
              </a:ext>
            </a:extLst>
          </p:cNvPr>
          <p:cNvSpPr/>
          <p:nvPr/>
        </p:nvSpPr>
        <p:spPr>
          <a:xfrm flipH="1">
            <a:off x="7462886" y="5023346"/>
            <a:ext cx="1258783" cy="26310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graphicFrame>
        <p:nvGraphicFramePr>
          <p:cNvPr id="28" name="Table 5">
            <a:extLst>
              <a:ext uri="{FF2B5EF4-FFF2-40B4-BE49-F238E27FC236}">
                <a16:creationId xmlns:a16="http://schemas.microsoft.com/office/drawing/2014/main" id="{33194C55-E168-4F45-B4F1-42118F46F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898528"/>
              </p:ext>
            </p:extLst>
          </p:nvPr>
        </p:nvGraphicFramePr>
        <p:xfrm>
          <a:off x="6384167" y="5360004"/>
          <a:ext cx="18374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1338">
                  <a:extLst>
                    <a:ext uri="{9D8B030D-6E8A-4147-A177-3AD203B41FA5}">
                      <a16:colId xmlns:a16="http://schemas.microsoft.com/office/drawing/2014/main" val="3895466852"/>
                    </a:ext>
                  </a:extLst>
                </a:gridCol>
                <a:gridCol w="1166132">
                  <a:extLst>
                    <a:ext uri="{9D8B030D-6E8A-4147-A177-3AD203B41FA5}">
                      <a16:colId xmlns:a16="http://schemas.microsoft.com/office/drawing/2014/main" val="3188485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solidFill>
                            <a:srgbClr val="FF0000"/>
                          </a:solidFill>
                        </a:rPr>
                        <a:t>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00501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FD408E7-5E19-B043-88B3-A1D5D6434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818539"/>
              </p:ext>
            </p:extLst>
          </p:nvPr>
        </p:nvGraphicFramePr>
        <p:xfrm>
          <a:off x="8383295" y="5360004"/>
          <a:ext cx="58901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9016">
                  <a:extLst>
                    <a:ext uri="{9D8B030D-6E8A-4147-A177-3AD203B41FA5}">
                      <a16:colId xmlns:a16="http://schemas.microsoft.com/office/drawing/2014/main" val="3650243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71934"/>
                  </a:ext>
                </a:extLst>
              </a:tr>
            </a:tbl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4B14F0BD-B232-A343-BE77-3CE188CC0024}"/>
              </a:ext>
            </a:extLst>
          </p:cNvPr>
          <p:cNvSpPr/>
          <p:nvPr/>
        </p:nvSpPr>
        <p:spPr>
          <a:xfrm>
            <a:off x="8317977" y="5817204"/>
            <a:ext cx="680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temp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42859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41C52-E7A4-8444-BB61-E851D8D8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Main bubble sort method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77C27-BBDC-C14F-961E-C0A0A3D00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Pseudo code might look something like this </a:t>
            </a:r>
          </a:p>
          <a:p>
            <a:pPr marL="457200" lvl="1" indent="0">
              <a:buNone/>
            </a:pPr>
            <a:r>
              <a:rPr lang="en-US" sz="2800" b="1" dirty="0">
                <a:solidFill>
                  <a:srgbClr val="0070C0"/>
                </a:solidFill>
              </a:rPr>
              <a:t>outer ‘bubbling’ loop </a:t>
            </a:r>
            <a:r>
              <a:rPr lang="en-US" sz="2800" dirty="0"/>
              <a:t>running from end of array backwards, bubbling biggest element to the top each time it runs </a:t>
            </a:r>
          </a:p>
          <a:p>
            <a:pPr marL="457200" lvl="1" indent="0">
              <a:buNone/>
            </a:pPr>
            <a:r>
              <a:rPr lang="en-US" sz="2800" dirty="0"/>
              <a:t>{ </a:t>
            </a:r>
          </a:p>
          <a:p>
            <a:pPr marL="914400" lvl="2" indent="0">
              <a:buNone/>
            </a:pPr>
            <a:r>
              <a:rPr lang="en-US" sz="2800" b="1" dirty="0">
                <a:solidFill>
                  <a:srgbClr val="00B050"/>
                </a:solidFill>
              </a:rPr>
              <a:t>inner ‘swapping’ loop</a:t>
            </a:r>
            <a:r>
              <a:rPr lang="en-US" sz="2800" dirty="0"/>
              <a:t> running from start of array up to last unsorted element, swapping two elements at a time </a:t>
            </a:r>
          </a:p>
          <a:p>
            <a:pPr marL="914400" lvl="2" indent="0">
              <a:buNone/>
            </a:pPr>
            <a:r>
              <a:rPr lang="en-US" sz="2800" dirty="0"/>
              <a:t>{ </a:t>
            </a:r>
          </a:p>
          <a:p>
            <a:pPr marL="1371600" lvl="3" indent="0">
              <a:buNone/>
            </a:pPr>
            <a:r>
              <a:rPr lang="en-US" sz="2800" b="1" dirty="0">
                <a:solidFill>
                  <a:srgbClr val="FF0000"/>
                </a:solidFill>
              </a:rPr>
              <a:t>check if element[</a:t>
            </a:r>
            <a:r>
              <a:rPr lang="en-US" sz="2800" b="1" dirty="0" err="1">
                <a:solidFill>
                  <a:srgbClr val="FF0000"/>
                </a:solidFill>
              </a:rPr>
              <a:t>i</a:t>
            </a:r>
            <a:r>
              <a:rPr lang="en-US" sz="2800" b="1" dirty="0">
                <a:solidFill>
                  <a:srgbClr val="FF0000"/>
                </a:solidFill>
              </a:rPr>
              <a:t>] &gt; element[i+1] </a:t>
            </a:r>
          </a:p>
          <a:p>
            <a:pPr marL="1371600" lvl="3" indent="0">
              <a:buNone/>
            </a:pPr>
            <a:r>
              <a:rPr lang="en-US" sz="2800" b="1" dirty="0">
                <a:solidFill>
                  <a:srgbClr val="FF0000"/>
                </a:solidFill>
              </a:rPr>
              <a:t>if so, swap them </a:t>
            </a:r>
            <a:r>
              <a:rPr lang="en-US" sz="2400" b="1" dirty="0"/>
              <a:t>// swap(element[</a:t>
            </a:r>
            <a:r>
              <a:rPr lang="en-US" sz="2400" b="1" dirty="0" err="1"/>
              <a:t>i</a:t>
            </a:r>
            <a:r>
              <a:rPr lang="en-US" sz="2400" b="1" dirty="0"/>
              <a:t>], element[i+1])</a:t>
            </a:r>
          </a:p>
          <a:p>
            <a:pPr marL="914400" lvl="2" indent="0">
              <a:buNone/>
            </a:pPr>
            <a:r>
              <a:rPr lang="en-US" sz="2800" dirty="0"/>
              <a:t>} </a:t>
            </a:r>
          </a:p>
          <a:p>
            <a:pPr marL="457200" lvl="1" indent="0">
              <a:buNone/>
            </a:pPr>
            <a:r>
              <a:rPr lang="en-US" sz="2800" dirty="0"/>
              <a:t>}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62F4A-0BB8-2A4C-BC06-D28273E9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04221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9CBF5-9237-C944-92C1-6B59522B7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Java Implementation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E8A8D-39EB-C040-B701-1DE4343C2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public void </a:t>
            </a:r>
            <a:r>
              <a:rPr lang="en-US" dirty="0" err="1"/>
              <a:t>bubblesort</a:t>
            </a:r>
            <a:r>
              <a:rPr lang="en-US" dirty="0"/>
              <a:t>() { </a:t>
            </a:r>
          </a:p>
          <a:p>
            <a:pPr marL="457200" lvl="1" indent="0">
              <a:buNone/>
            </a:pPr>
            <a:r>
              <a:rPr lang="en-US" sz="2800" dirty="0"/>
              <a:t>int outer, inner; </a:t>
            </a:r>
          </a:p>
          <a:p>
            <a:pPr marL="457200" lvl="1" indent="0">
              <a:buNone/>
            </a:pPr>
            <a:r>
              <a:rPr lang="en-US" sz="2800" dirty="0"/>
              <a:t>for(outer = nElems-1; outer &gt; 0; outer--) { </a:t>
            </a:r>
          </a:p>
          <a:p>
            <a:pPr marL="914400" lvl="2" indent="0">
              <a:buNone/>
            </a:pPr>
            <a:r>
              <a:rPr lang="en-US" sz="2800" dirty="0"/>
              <a:t>for(inner = 0; inner &lt; outer; inner++) { </a:t>
            </a:r>
          </a:p>
          <a:p>
            <a:pPr marL="1371600" lvl="3" indent="0">
              <a:buNone/>
            </a:pPr>
            <a:r>
              <a:rPr lang="en-US" sz="2800" b="1" dirty="0">
                <a:solidFill>
                  <a:srgbClr val="FF0000"/>
                </a:solidFill>
              </a:rPr>
              <a:t>if( array[inner] &gt; array[inner+1]) { </a:t>
            </a:r>
          </a:p>
          <a:p>
            <a:pPr marL="1828800" lvl="4" indent="0">
              <a:buNone/>
            </a:pPr>
            <a:r>
              <a:rPr lang="en-US" sz="2800" b="1" dirty="0">
                <a:solidFill>
                  <a:srgbClr val="FF0000"/>
                </a:solidFill>
              </a:rPr>
              <a:t>swap(inner,inner+1); </a:t>
            </a:r>
          </a:p>
          <a:p>
            <a:pPr marL="1371600" lvl="3" indent="0">
              <a:buNone/>
            </a:pPr>
            <a:r>
              <a:rPr lang="en-US" sz="2800" b="1" dirty="0">
                <a:solidFill>
                  <a:srgbClr val="FF0000"/>
                </a:solidFill>
              </a:rPr>
              <a:t>} </a:t>
            </a:r>
          </a:p>
          <a:p>
            <a:pPr marL="914400" lvl="2" indent="0">
              <a:buNone/>
            </a:pPr>
            <a:r>
              <a:rPr lang="en-US" sz="2800" dirty="0"/>
              <a:t>} </a:t>
            </a:r>
          </a:p>
          <a:p>
            <a:pPr marL="457200" lvl="1" indent="0">
              <a:buNone/>
            </a:pPr>
            <a:r>
              <a:rPr lang="en-US" sz="2800" dirty="0"/>
              <a:t>}</a:t>
            </a:r>
          </a:p>
          <a:p>
            <a:pPr marL="0" indent="0">
              <a:buNone/>
            </a:pPr>
            <a:r>
              <a:rPr lang="en-US" dirty="0"/>
              <a:t>}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BA892-7366-6042-80B6-87838CAEB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37</a:t>
            </a:fld>
            <a:endParaRPr lang="en-TW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3A2003B-CCFC-974C-8AD0-26C05EB14272}"/>
              </a:ext>
            </a:extLst>
          </p:cNvPr>
          <p:cNvSpPr/>
          <p:nvPr/>
        </p:nvSpPr>
        <p:spPr>
          <a:xfrm>
            <a:off x="7181005" y="2223652"/>
            <a:ext cx="368135" cy="2738661"/>
          </a:xfrm>
          <a:prstGeom prst="rightBrac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 b="1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8F32F3-91BE-1046-955E-ACA5831ED5AC}"/>
              </a:ext>
            </a:extLst>
          </p:cNvPr>
          <p:cNvSpPr/>
          <p:nvPr/>
        </p:nvSpPr>
        <p:spPr>
          <a:xfrm>
            <a:off x="7365072" y="2968111"/>
            <a:ext cx="13889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// outer</a:t>
            </a:r>
            <a:endParaRPr lang="en-TW" sz="2800" b="1" dirty="0">
              <a:solidFill>
                <a:srgbClr val="0070C0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4F55308C-309A-8947-BBA9-71B947ED678B}"/>
              </a:ext>
            </a:extLst>
          </p:cNvPr>
          <p:cNvSpPr/>
          <p:nvPr/>
        </p:nvSpPr>
        <p:spPr>
          <a:xfrm>
            <a:off x="6757208" y="2712218"/>
            <a:ext cx="368135" cy="1776656"/>
          </a:xfrm>
          <a:prstGeom prst="rightBrac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 b="1" dirty="0">
              <a:ln>
                <a:solidFill>
                  <a:srgbClr val="00B05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D68639-84D1-5142-903A-DD1528402A1A}"/>
              </a:ext>
            </a:extLst>
          </p:cNvPr>
          <p:cNvSpPr/>
          <p:nvPr/>
        </p:nvSpPr>
        <p:spPr>
          <a:xfrm>
            <a:off x="5584813" y="3941143"/>
            <a:ext cx="1356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// inner</a:t>
            </a:r>
            <a:endParaRPr lang="en-TW" sz="2800" b="1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F9A5A3-ED66-9D4A-876D-C4F2254A587D}"/>
              </a:ext>
            </a:extLst>
          </p:cNvPr>
          <p:cNvSpPr/>
          <p:nvPr/>
        </p:nvSpPr>
        <p:spPr>
          <a:xfrm>
            <a:off x="989624" y="5486614"/>
            <a:ext cx="6135719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800" dirty="0"/>
              <a:t>// note. </a:t>
            </a:r>
            <a:r>
              <a:rPr lang="en-US" sz="2800" dirty="0" err="1"/>
              <a:t>nElems</a:t>
            </a:r>
            <a:r>
              <a:rPr lang="en-US" sz="2800" dirty="0"/>
              <a:t> is the length of this array</a:t>
            </a:r>
            <a:endParaRPr lang="en-TW" sz="2800" dirty="0"/>
          </a:p>
        </p:txBody>
      </p:sp>
    </p:spTree>
    <p:extLst>
      <p:ext uri="{BB962C8B-B14F-4D97-AF65-F5344CB8AC3E}">
        <p14:creationId xmlns:p14="http://schemas.microsoft.com/office/powerpoint/2010/main" val="3211041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6495-90FD-8F43-8CD3-EE07A7F5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Example of Bubble Sort</a:t>
            </a:r>
            <a:endParaRPr lang="en-TW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5507D-22AD-EB43-8D39-27C8BE16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38</a:t>
            </a:fld>
            <a:endParaRPr lang="en-TW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77B6176-0732-0549-A674-DAAECFF0648C}"/>
              </a:ext>
            </a:extLst>
          </p:cNvPr>
          <p:cNvSpPr/>
          <p:nvPr/>
        </p:nvSpPr>
        <p:spPr>
          <a:xfrm rot="5400000">
            <a:off x="903892" y="4247029"/>
            <a:ext cx="368135" cy="1705891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 b="1" dirty="0">
              <a:solidFill>
                <a:srgbClr val="FF0000"/>
              </a:solidFill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9DC82985-F5A4-DE4B-949C-9DB010317612}"/>
              </a:ext>
            </a:extLst>
          </p:cNvPr>
          <p:cNvSpPr/>
          <p:nvPr/>
        </p:nvSpPr>
        <p:spPr>
          <a:xfrm rot="5400000">
            <a:off x="7231020" y="2359869"/>
            <a:ext cx="368135" cy="578951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66ACD6-F72D-0F4C-9DCD-07E1E3DA5690}"/>
              </a:ext>
            </a:extLst>
          </p:cNvPr>
          <p:cNvCxnSpPr>
            <a:cxnSpLocks/>
          </p:cNvCxnSpPr>
          <p:nvPr/>
        </p:nvCxnSpPr>
        <p:spPr>
          <a:xfrm>
            <a:off x="240000" y="1603711"/>
            <a:ext cx="578953" cy="39206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B3ED51-2850-D34C-AE39-5CD5D850F6DB}"/>
              </a:ext>
            </a:extLst>
          </p:cNvPr>
          <p:cNvCxnSpPr>
            <a:cxnSpLocks/>
          </p:cNvCxnSpPr>
          <p:nvPr/>
        </p:nvCxnSpPr>
        <p:spPr>
          <a:xfrm flipH="1">
            <a:off x="240001" y="1603711"/>
            <a:ext cx="578952" cy="3968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AA21F966-A4AB-3241-8919-0EFB72F47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468700"/>
              </p:ext>
            </p:extLst>
          </p:nvPr>
        </p:nvGraphicFramePr>
        <p:xfrm>
          <a:off x="158472" y="1202494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91C6BB87-983C-D842-B771-2738AD34E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373469"/>
              </p:ext>
            </p:extLst>
          </p:nvPr>
        </p:nvGraphicFramePr>
        <p:xfrm>
          <a:off x="158472" y="2017452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TW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56E173B6-B2B7-F14D-875E-C443397B6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262185"/>
              </p:ext>
            </p:extLst>
          </p:nvPr>
        </p:nvGraphicFramePr>
        <p:xfrm>
          <a:off x="144998" y="2820551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B050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EA2B73EF-476E-B346-B0B7-262CC1E44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413133"/>
              </p:ext>
            </p:extLst>
          </p:nvPr>
        </p:nvGraphicFramePr>
        <p:xfrm>
          <a:off x="144998" y="3641522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en-TW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C875499E-EF51-D14F-A042-AB817D2EF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757107"/>
              </p:ext>
            </p:extLst>
          </p:nvPr>
        </p:nvGraphicFramePr>
        <p:xfrm>
          <a:off x="144998" y="4450770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en-TW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C72BBFD-4320-384D-AB7D-16717E135888}"/>
              </a:ext>
            </a:extLst>
          </p:cNvPr>
          <p:cNvCxnSpPr>
            <a:cxnSpLocks/>
          </p:cNvCxnSpPr>
          <p:nvPr/>
        </p:nvCxnSpPr>
        <p:spPr>
          <a:xfrm flipH="1">
            <a:off x="735674" y="2408721"/>
            <a:ext cx="1" cy="4109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556AE96-90AA-FE49-B01A-0F00F39CA5E1}"/>
              </a:ext>
            </a:extLst>
          </p:cNvPr>
          <p:cNvCxnSpPr>
            <a:cxnSpLocks/>
          </p:cNvCxnSpPr>
          <p:nvPr/>
        </p:nvCxnSpPr>
        <p:spPr>
          <a:xfrm flipH="1">
            <a:off x="1149071" y="2408721"/>
            <a:ext cx="1" cy="4109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F2CD31-4EBB-1C4C-8AD4-B696D69EEA6D}"/>
              </a:ext>
            </a:extLst>
          </p:cNvPr>
          <p:cNvCxnSpPr>
            <a:cxnSpLocks/>
          </p:cNvCxnSpPr>
          <p:nvPr/>
        </p:nvCxnSpPr>
        <p:spPr>
          <a:xfrm>
            <a:off x="1448578" y="4038402"/>
            <a:ext cx="578953" cy="39206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C2C802-1A8B-8747-9BAB-C4E455F9F75C}"/>
              </a:ext>
            </a:extLst>
          </p:cNvPr>
          <p:cNvCxnSpPr>
            <a:cxnSpLocks/>
          </p:cNvCxnSpPr>
          <p:nvPr/>
        </p:nvCxnSpPr>
        <p:spPr>
          <a:xfrm flipH="1">
            <a:off x="1448579" y="4038402"/>
            <a:ext cx="578952" cy="3968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3CE41A5-FC78-FB46-9ADA-6956272B5C81}"/>
              </a:ext>
            </a:extLst>
          </p:cNvPr>
          <p:cNvCxnSpPr>
            <a:cxnSpLocks/>
          </p:cNvCxnSpPr>
          <p:nvPr/>
        </p:nvCxnSpPr>
        <p:spPr>
          <a:xfrm>
            <a:off x="1039655" y="3216630"/>
            <a:ext cx="578953" cy="39206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7EF3D5-69B9-F340-BF42-D39B287A13D8}"/>
              </a:ext>
            </a:extLst>
          </p:cNvPr>
          <p:cNvCxnSpPr>
            <a:cxnSpLocks/>
          </p:cNvCxnSpPr>
          <p:nvPr/>
        </p:nvCxnSpPr>
        <p:spPr>
          <a:xfrm flipH="1">
            <a:off x="1039656" y="3216630"/>
            <a:ext cx="578952" cy="3968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609E9B92-C9B0-EF4E-AC4F-CB209556D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548284"/>
              </p:ext>
            </p:extLst>
          </p:nvPr>
        </p:nvGraphicFramePr>
        <p:xfrm>
          <a:off x="7017476" y="1202494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en-TW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FB3683E0-48C4-994F-80D5-D10308F39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885416"/>
              </p:ext>
            </p:extLst>
          </p:nvPr>
        </p:nvGraphicFramePr>
        <p:xfrm>
          <a:off x="7017476" y="2017452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en-TW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D07DB9E-0EBB-AA4E-A9AF-D9B92579B694}"/>
              </a:ext>
            </a:extLst>
          </p:cNvPr>
          <p:cNvCxnSpPr>
            <a:cxnSpLocks/>
          </p:cNvCxnSpPr>
          <p:nvPr/>
        </p:nvCxnSpPr>
        <p:spPr>
          <a:xfrm flipH="1">
            <a:off x="7182559" y="1599190"/>
            <a:ext cx="1" cy="4109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D096238-EF31-C64E-9A2A-A761F3850E35}"/>
              </a:ext>
            </a:extLst>
          </p:cNvPr>
          <p:cNvCxnSpPr>
            <a:cxnSpLocks/>
          </p:cNvCxnSpPr>
          <p:nvPr/>
        </p:nvCxnSpPr>
        <p:spPr>
          <a:xfrm flipH="1">
            <a:off x="7595956" y="1599190"/>
            <a:ext cx="1" cy="4109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B7770A-9384-6C4D-BFCF-36210626907F}"/>
              </a:ext>
            </a:extLst>
          </p:cNvPr>
          <p:cNvCxnSpPr>
            <a:cxnSpLocks/>
          </p:cNvCxnSpPr>
          <p:nvPr/>
        </p:nvCxnSpPr>
        <p:spPr>
          <a:xfrm>
            <a:off x="2631304" y="2408720"/>
            <a:ext cx="3694670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39F2328-1B82-CE43-9833-E685F080BA6D}"/>
              </a:ext>
            </a:extLst>
          </p:cNvPr>
          <p:cNvSpPr/>
          <p:nvPr/>
        </p:nvSpPr>
        <p:spPr>
          <a:xfrm>
            <a:off x="2367262" y="5795051"/>
            <a:ext cx="3334439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outer ‘bubbling’ loop</a:t>
            </a:r>
            <a:endParaRPr lang="en-TW" sz="2800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FF050FD8-9CE0-0744-BC3A-087C8B56F858}"/>
              </a:ext>
            </a:extLst>
          </p:cNvPr>
          <p:cNvSpPr/>
          <p:nvPr/>
        </p:nvSpPr>
        <p:spPr>
          <a:xfrm rot="7956951">
            <a:off x="1537670" y="5140631"/>
            <a:ext cx="444844" cy="7619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3503BFB3-F14C-C542-B0A9-264C1F5A5D72}"/>
              </a:ext>
            </a:extLst>
          </p:cNvPr>
          <p:cNvSpPr/>
          <p:nvPr/>
        </p:nvSpPr>
        <p:spPr>
          <a:xfrm rot="12583340">
            <a:off x="6449913" y="2733025"/>
            <a:ext cx="444844" cy="31362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F7C2B6-4B0B-934D-A438-24FF5EF51BE2}"/>
              </a:ext>
            </a:extLst>
          </p:cNvPr>
          <p:cNvSpPr/>
          <p:nvPr/>
        </p:nvSpPr>
        <p:spPr>
          <a:xfrm>
            <a:off x="2828733" y="2950209"/>
            <a:ext cx="3486532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inner ‘swapping’ loop</a:t>
            </a:r>
            <a:r>
              <a:rPr lang="en-US" sz="2800" dirty="0"/>
              <a:t> </a:t>
            </a:r>
            <a:endParaRPr lang="en-TW" sz="2800" dirty="0"/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046962C7-0923-1343-892A-4172E4F398FC}"/>
              </a:ext>
            </a:extLst>
          </p:cNvPr>
          <p:cNvSpPr/>
          <p:nvPr/>
        </p:nvSpPr>
        <p:spPr>
          <a:xfrm rot="14153148">
            <a:off x="6068655" y="1426927"/>
            <a:ext cx="444844" cy="171591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1" name="Down Arrow 70">
            <a:extLst>
              <a:ext uri="{FF2B5EF4-FFF2-40B4-BE49-F238E27FC236}">
                <a16:creationId xmlns:a16="http://schemas.microsoft.com/office/drawing/2014/main" id="{04E30E22-6FD6-EC4C-A20A-02F0DCAB8AEA}"/>
              </a:ext>
            </a:extLst>
          </p:cNvPr>
          <p:cNvSpPr/>
          <p:nvPr/>
        </p:nvSpPr>
        <p:spPr>
          <a:xfrm rot="6215022">
            <a:off x="1758516" y="2108992"/>
            <a:ext cx="444844" cy="131828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2" name="Down Arrow 71">
            <a:extLst>
              <a:ext uri="{FF2B5EF4-FFF2-40B4-BE49-F238E27FC236}">
                <a16:creationId xmlns:a16="http://schemas.microsoft.com/office/drawing/2014/main" id="{850B93F2-898A-134C-A1EA-83CEB6352C94}"/>
              </a:ext>
            </a:extLst>
          </p:cNvPr>
          <p:cNvSpPr/>
          <p:nvPr/>
        </p:nvSpPr>
        <p:spPr>
          <a:xfrm rot="5400000">
            <a:off x="1924231" y="2967035"/>
            <a:ext cx="444844" cy="9693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3" name="Down Arrow 72">
            <a:extLst>
              <a:ext uri="{FF2B5EF4-FFF2-40B4-BE49-F238E27FC236}">
                <a16:creationId xmlns:a16="http://schemas.microsoft.com/office/drawing/2014/main" id="{C64E0A6D-8ECA-0440-98E0-70ABCEE81DE9}"/>
              </a:ext>
            </a:extLst>
          </p:cNvPr>
          <p:cNvSpPr/>
          <p:nvPr/>
        </p:nvSpPr>
        <p:spPr>
          <a:xfrm rot="2849452">
            <a:off x="2312671" y="3465793"/>
            <a:ext cx="444844" cy="9693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4" name="Down Arrow 73">
            <a:extLst>
              <a:ext uri="{FF2B5EF4-FFF2-40B4-BE49-F238E27FC236}">
                <a16:creationId xmlns:a16="http://schemas.microsoft.com/office/drawing/2014/main" id="{695C9206-E8D6-854A-9072-EEF3B27FF900}"/>
              </a:ext>
            </a:extLst>
          </p:cNvPr>
          <p:cNvSpPr/>
          <p:nvPr/>
        </p:nvSpPr>
        <p:spPr>
          <a:xfrm rot="6858686">
            <a:off x="1776521" y="1187804"/>
            <a:ext cx="444844" cy="208852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64640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2F92E-9DB4-2842-B134-2A884A9F2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Algorithm complexity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2F5EA-1DBE-2B41-B3A4-B21E35158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complexity of a sorting algorithm is the relationship between the size of the array to be sorted and the length of time it takes to sort </a:t>
            </a:r>
          </a:p>
          <a:p>
            <a:r>
              <a:rPr lang="en-US" dirty="0"/>
              <a:t>This depends on the number of comparisons and swaps 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FF0000"/>
                </a:solidFill>
              </a:rPr>
              <a:t>comparison</a:t>
            </a:r>
            <a:r>
              <a:rPr lang="en-US" dirty="0"/>
              <a:t> involves a memory read because you are checking the difference between two numbers </a:t>
            </a:r>
          </a:p>
          <a:p>
            <a:pPr marL="0" indent="0" algn="ctr">
              <a:buNone/>
            </a:pPr>
            <a:r>
              <a:rPr lang="en-US" dirty="0"/>
              <a:t>if (a[inner] &lt; a[min]) 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FF0000"/>
                </a:solidFill>
              </a:rPr>
              <a:t>swap</a:t>
            </a:r>
            <a:r>
              <a:rPr lang="en-US" dirty="0"/>
              <a:t> involves a memory write because you are changing the arrangement of data in memory </a:t>
            </a:r>
          </a:p>
          <a:p>
            <a:pPr marL="0" indent="0" algn="ctr">
              <a:buNone/>
            </a:pPr>
            <a:r>
              <a:rPr lang="en-US" dirty="0"/>
              <a:t>swap(inner,inner+1); </a:t>
            </a:r>
          </a:p>
          <a:p>
            <a:r>
              <a:rPr lang="en-US" dirty="0"/>
              <a:t>Swaps take far longer to execute than comparisons because memory writes take longer than memory 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27D7E-C569-1B42-BF53-6AC35D66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1765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DA317-CDBB-9C42-8FDD-B00DD863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Sorting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0070F-CB8F-A349-8151-A4B762513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develop some sorting algorithms to sort arrays - the more efficient the sorting algorithm, the better </a:t>
            </a:r>
          </a:p>
          <a:p>
            <a:endParaRPr lang="en-US" dirty="0"/>
          </a:p>
          <a:p>
            <a:r>
              <a:rPr lang="en-US" dirty="0"/>
              <a:t>There are many different sorting algorithms and the correct one to choose depends on the following: </a:t>
            </a:r>
          </a:p>
          <a:p>
            <a:pPr lvl="1"/>
            <a:r>
              <a:rPr lang="en-US" sz="2800" dirty="0"/>
              <a:t>The amount of data that needs to be sorted </a:t>
            </a:r>
          </a:p>
          <a:p>
            <a:pPr lvl="1"/>
            <a:r>
              <a:rPr lang="en-US" sz="2800" dirty="0"/>
              <a:t>The amount of memory that is available </a:t>
            </a:r>
          </a:p>
          <a:p>
            <a:pPr lvl="1"/>
            <a:r>
              <a:rPr lang="en-US" sz="2800" dirty="0"/>
              <a:t>The amount of time that is available </a:t>
            </a:r>
          </a:p>
          <a:p>
            <a:pPr lvl="1"/>
            <a:r>
              <a:rPr lang="en-US" sz="2800" dirty="0"/>
              <a:t>The way the data is distributed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7E927-E02A-8D43-9087-FE3B57E98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99326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6495-90FD-8F43-8CD3-EE07A7F5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Complexity of bubble sort </a:t>
            </a:r>
            <a:endParaRPr lang="en-TW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5507D-22AD-EB43-8D39-27C8BE16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40</a:t>
            </a:fld>
            <a:endParaRPr lang="en-TW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77B6176-0732-0549-A674-DAAECFF0648C}"/>
              </a:ext>
            </a:extLst>
          </p:cNvPr>
          <p:cNvSpPr/>
          <p:nvPr/>
        </p:nvSpPr>
        <p:spPr>
          <a:xfrm rot="5400000">
            <a:off x="954004" y="4409747"/>
            <a:ext cx="368135" cy="1705891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A4E3A1-DFAC-CA4F-867B-311576FE5FD7}"/>
              </a:ext>
            </a:extLst>
          </p:cNvPr>
          <p:cNvSpPr/>
          <p:nvPr/>
        </p:nvSpPr>
        <p:spPr>
          <a:xfrm>
            <a:off x="93784" y="5509189"/>
            <a:ext cx="2307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Compare 4 times</a:t>
            </a:r>
            <a:endParaRPr lang="en-TW" sz="2400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60FEC2A4-73DC-8A43-A59D-C6B032B42C55}"/>
              </a:ext>
            </a:extLst>
          </p:cNvPr>
          <p:cNvSpPr/>
          <p:nvPr/>
        </p:nvSpPr>
        <p:spPr>
          <a:xfrm rot="5400000">
            <a:off x="3034008" y="3780334"/>
            <a:ext cx="368135" cy="1326250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 b="1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7A535C-36BC-EF42-B91B-7DA4F92761BE}"/>
              </a:ext>
            </a:extLst>
          </p:cNvPr>
          <p:cNvSpPr/>
          <p:nvPr/>
        </p:nvSpPr>
        <p:spPr>
          <a:xfrm>
            <a:off x="2439942" y="4601479"/>
            <a:ext cx="2307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Compare 3 times</a:t>
            </a:r>
            <a:endParaRPr lang="en-TW" sz="2400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CF94DEC-EA24-724F-8367-38040B643E18}"/>
              </a:ext>
            </a:extLst>
          </p:cNvPr>
          <p:cNvSpPr/>
          <p:nvPr/>
        </p:nvSpPr>
        <p:spPr>
          <a:xfrm rot="5400000">
            <a:off x="5154914" y="3138561"/>
            <a:ext cx="368135" cy="994726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 b="1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EBA408-501B-1F40-A7FA-90DDF09AFBD9}"/>
              </a:ext>
            </a:extLst>
          </p:cNvPr>
          <p:cNvSpPr/>
          <p:nvPr/>
        </p:nvSpPr>
        <p:spPr>
          <a:xfrm>
            <a:off x="4726610" y="3793943"/>
            <a:ext cx="2307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Compare 2 times</a:t>
            </a:r>
            <a:endParaRPr lang="en-TW" sz="2400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9DC82985-F5A4-DE4B-949C-9DB010317612}"/>
              </a:ext>
            </a:extLst>
          </p:cNvPr>
          <p:cNvSpPr/>
          <p:nvPr/>
        </p:nvSpPr>
        <p:spPr>
          <a:xfrm rot="5400000">
            <a:off x="7281132" y="2522587"/>
            <a:ext cx="368135" cy="578951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 b="1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BF72E5-5DC7-C942-AB60-DA4880D96B42}"/>
              </a:ext>
            </a:extLst>
          </p:cNvPr>
          <p:cNvSpPr/>
          <p:nvPr/>
        </p:nvSpPr>
        <p:spPr>
          <a:xfrm>
            <a:off x="6843236" y="3046664"/>
            <a:ext cx="23078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Compare 1 times</a:t>
            </a:r>
            <a:endParaRPr lang="en-TW" sz="24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66ACD6-F72D-0F4C-9DCD-07E1E3DA5690}"/>
              </a:ext>
            </a:extLst>
          </p:cNvPr>
          <p:cNvCxnSpPr>
            <a:cxnSpLocks/>
          </p:cNvCxnSpPr>
          <p:nvPr/>
        </p:nvCxnSpPr>
        <p:spPr>
          <a:xfrm>
            <a:off x="290112" y="1766429"/>
            <a:ext cx="578953" cy="39206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B3ED51-2850-D34C-AE39-5CD5D850F6DB}"/>
              </a:ext>
            </a:extLst>
          </p:cNvPr>
          <p:cNvCxnSpPr>
            <a:cxnSpLocks/>
          </p:cNvCxnSpPr>
          <p:nvPr/>
        </p:nvCxnSpPr>
        <p:spPr>
          <a:xfrm flipH="1">
            <a:off x="290113" y="1766429"/>
            <a:ext cx="578952" cy="3968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AA21F966-A4AB-3241-8919-0EFB72F47A41}"/>
              </a:ext>
            </a:extLst>
          </p:cNvPr>
          <p:cNvGraphicFramePr>
            <a:graphicFrameLocks noGrp="1"/>
          </p:cNvGraphicFramePr>
          <p:nvPr/>
        </p:nvGraphicFramePr>
        <p:xfrm>
          <a:off x="208584" y="1365212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91C6BB87-983C-D842-B771-2738AD34EC78}"/>
              </a:ext>
            </a:extLst>
          </p:cNvPr>
          <p:cNvGraphicFramePr>
            <a:graphicFrameLocks noGrp="1"/>
          </p:cNvGraphicFramePr>
          <p:nvPr/>
        </p:nvGraphicFramePr>
        <p:xfrm>
          <a:off x="208584" y="2180170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TW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56E173B6-B2B7-F14D-875E-C443397B6E75}"/>
              </a:ext>
            </a:extLst>
          </p:cNvPr>
          <p:cNvGraphicFramePr>
            <a:graphicFrameLocks noGrp="1"/>
          </p:cNvGraphicFramePr>
          <p:nvPr/>
        </p:nvGraphicFramePr>
        <p:xfrm>
          <a:off x="195110" y="2983269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B050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EA2B73EF-476E-B346-B0B7-262CC1E441D0}"/>
              </a:ext>
            </a:extLst>
          </p:cNvPr>
          <p:cNvGraphicFramePr>
            <a:graphicFrameLocks noGrp="1"/>
          </p:cNvGraphicFramePr>
          <p:nvPr/>
        </p:nvGraphicFramePr>
        <p:xfrm>
          <a:off x="195110" y="3804240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en-TW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C875499E-EF51-D14F-A042-AB817D2EF293}"/>
              </a:ext>
            </a:extLst>
          </p:cNvPr>
          <p:cNvGraphicFramePr>
            <a:graphicFrameLocks noGrp="1"/>
          </p:cNvGraphicFramePr>
          <p:nvPr/>
        </p:nvGraphicFramePr>
        <p:xfrm>
          <a:off x="195110" y="4613488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en-TW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C72BBFD-4320-384D-AB7D-16717E135888}"/>
              </a:ext>
            </a:extLst>
          </p:cNvPr>
          <p:cNvCxnSpPr>
            <a:cxnSpLocks/>
          </p:cNvCxnSpPr>
          <p:nvPr/>
        </p:nvCxnSpPr>
        <p:spPr>
          <a:xfrm flipH="1">
            <a:off x="785786" y="2571439"/>
            <a:ext cx="1" cy="4109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556AE96-90AA-FE49-B01A-0F00F39CA5E1}"/>
              </a:ext>
            </a:extLst>
          </p:cNvPr>
          <p:cNvCxnSpPr>
            <a:cxnSpLocks/>
          </p:cNvCxnSpPr>
          <p:nvPr/>
        </p:nvCxnSpPr>
        <p:spPr>
          <a:xfrm flipH="1">
            <a:off x="1199183" y="2571439"/>
            <a:ext cx="1" cy="4109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EF2CD31-4EBB-1C4C-8AD4-B696D69EEA6D}"/>
              </a:ext>
            </a:extLst>
          </p:cNvPr>
          <p:cNvCxnSpPr>
            <a:cxnSpLocks/>
          </p:cNvCxnSpPr>
          <p:nvPr/>
        </p:nvCxnSpPr>
        <p:spPr>
          <a:xfrm>
            <a:off x="1498690" y="4201120"/>
            <a:ext cx="578953" cy="39206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C2C802-1A8B-8747-9BAB-C4E455F9F75C}"/>
              </a:ext>
            </a:extLst>
          </p:cNvPr>
          <p:cNvCxnSpPr>
            <a:cxnSpLocks/>
          </p:cNvCxnSpPr>
          <p:nvPr/>
        </p:nvCxnSpPr>
        <p:spPr>
          <a:xfrm flipH="1">
            <a:off x="1498691" y="4201120"/>
            <a:ext cx="578952" cy="3968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3CE41A5-FC78-FB46-9ADA-6956272B5C81}"/>
              </a:ext>
            </a:extLst>
          </p:cNvPr>
          <p:cNvCxnSpPr>
            <a:cxnSpLocks/>
          </p:cNvCxnSpPr>
          <p:nvPr/>
        </p:nvCxnSpPr>
        <p:spPr>
          <a:xfrm>
            <a:off x="1089767" y="3379348"/>
            <a:ext cx="578953" cy="39206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7EF3D5-69B9-F340-BF42-D39B287A13D8}"/>
              </a:ext>
            </a:extLst>
          </p:cNvPr>
          <p:cNvCxnSpPr>
            <a:cxnSpLocks/>
          </p:cNvCxnSpPr>
          <p:nvPr/>
        </p:nvCxnSpPr>
        <p:spPr>
          <a:xfrm flipH="1">
            <a:off x="1089768" y="3379348"/>
            <a:ext cx="578952" cy="3968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C18EBB9-7E34-E443-B3E4-BE14B8DCBBA4}"/>
              </a:ext>
            </a:extLst>
          </p:cNvPr>
          <p:cNvCxnSpPr>
            <a:cxnSpLocks/>
          </p:cNvCxnSpPr>
          <p:nvPr/>
        </p:nvCxnSpPr>
        <p:spPr>
          <a:xfrm>
            <a:off x="2954557" y="2572253"/>
            <a:ext cx="578953" cy="39206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69FF34A-A334-FA47-BDBF-97019C7D7A72}"/>
              </a:ext>
            </a:extLst>
          </p:cNvPr>
          <p:cNvCxnSpPr>
            <a:cxnSpLocks/>
          </p:cNvCxnSpPr>
          <p:nvPr/>
        </p:nvCxnSpPr>
        <p:spPr>
          <a:xfrm flipH="1">
            <a:off x="2954558" y="2572253"/>
            <a:ext cx="578952" cy="3968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2809048D-CD2A-3448-86A6-4C6268FBD2E5}"/>
              </a:ext>
            </a:extLst>
          </p:cNvPr>
          <p:cNvGraphicFramePr>
            <a:graphicFrameLocks noGrp="1"/>
          </p:cNvGraphicFramePr>
          <p:nvPr/>
        </p:nvGraphicFramePr>
        <p:xfrm>
          <a:off x="2453416" y="1365212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</a:t>
                      </a:r>
                      <a:endParaRPr lang="en-TW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en-TW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76F9254-B675-0944-B4B0-0886A52020BC}"/>
              </a:ext>
            </a:extLst>
          </p:cNvPr>
          <p:cNvGraphicFramePr>
            <a:graphicFrameLocks noGrp="1"/>
          </p:cNvGraphicFramePr>
          <p:nvPr/>
        </p:nvGraphicFramePr>
        <p:xfrm>
          <a:off x="2453416" y="2180170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B050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</a:t>
                      </a:r>
                      <a:endParaRPr lang="en-TW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en-TW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CDF993D4-4BC6-C243-AB22-F8D7E6108087}"/>
              </a:ext>
            </a:extLst>
          </p:cNvPr>
          <p:cNvGraphicFramePr>
            <a:graphicFrameLocks noGrp="1"/>
          </p:cNvGraphicFramePr>
          <p:nvPr/>
        </p:nvGraphicFramePr>
        <p:xfrm>
          <a:off x="2439942" y="2983269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en-TW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en-TW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3978950C-6F10-134D-AF39-FBF0F95B9C60}"/>
              </a:ext>
            </a:extLst>
          </p:cNvPr>
          <p:cNvGraphicFramePr>
            <a:graphicFrameLocks noGrp="1"/>
          </p:cNvGraphicFramePr>
          <p:nvPr/>
        </p:nvGraphicFramePr>
        <p:xfrm>
          <a:off x="2439942" y="3804240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</a:t>
                      </a:r>
                      <a:endParaRPr lang="en-TW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en-TW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11FAE26-0BFF-E344-A74D-C7626F07A098}"/>
              </a:ext>
            </a:extLst>
          </p:cNvPr>
          <p:cNvCxnSpPr>
            <a:cxnSpLocks/>
          </p:cNvCxnSpPr>
          <p:nvPr/>
        </p:nvCxnSpPr>
        <p:spPr>
          <a:xfrm>
            <a:off x="3334599" y="3379348"/>
            <a:ext cx="578953" cy="39206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2659A0B-2E35-254A-A9F8-5AE0A4EFF9A1}"/>
              </a:ext>
            </a:extLst>
          </p:cNvPr>
          <p:cNvCxnSpPr>
            <a:cxnSpLocks/>
          </p:cNvCxnSpPr>
          <p:nvPr/>
        </p:nvCxnSpPr>
        <p:spPr>
          <a:xfrm flipH="1">
            <a:off x="3334600" y="3379348"/>
            <a:ext cx="578952" cy="3968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3135A6C-0CEC-3C4D-B926-79A47E5F5A98}"/>
              </a:ext>
            </a:extLst>
          </p:cNvPr>
          <p:cNvCxnSpPr>
            <a:cxnSpLocks/>
          </p:cNvCxnSpPr>
          <p:nvPr/>
        </p:nvCxnSpPr>
        <p:spPr>
          <a:xfrm flipH="1">
            <a:off x="2618499" y="1761908"/>
            <a:ext cx="1" cy="4109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FAE606D-C573-AC42-B1EF-BB32FDDAFE58}"/>
              </a:ext>
            </a:extLst>
          </p:cNvPr>
          <p:cNvCxnSpPr>
            <a:cxnSpLocks/>
          </p:cNvCxnSpPr>
          <p:nvPr/>
        </p:nvCxnSpPr>
        <p:spPr>
          <a:xfrm flipH="1">
            <a:off x="3031896" y="1761908"/>
            <a:ext cx="1" cy="4109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142EFA1-84BD-6348-8F3A-2B60CFB05CF1}"/>
              </a:ext>
            </a:extLst>
          </p:cNvPr>
          <p:cNvCxnSpPr>
            <a:cxnSpLocks/>
          </p:cNvCxnSpPr>
          <p:nvPr/>
        </p:nvCxnSpPr>
        <p:spPr>
          <a:xfrm>
            <a:off x="5261643" y="2572253"/>
            <a:ext cx="578953" cy="39206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7059176-C241-B042-88DB-24E403A7921B}"/>
              </a:ext>
            </a:extLst>
          </p:cNvPr>
          <p:cNvCxnSpPr>
            <a:cxnSpLocks/>
          </p:cNvCxnSpPr>
          <p:nvPr/>
        </p:nvCxnSpPr>
        <p:spPr>
          <a:xfrm flipH="1">
            <a:off x="5261644" y="2572253"/>
            <a:ext cx="578952" cy="3968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02CDCA5E-288F-4E4C-A530-26B3489974EC}"/>
              </a:ext>
            </a:extLst>
          </p:cNvPr>
          <p:cNvGraphicFramePr>
            <a:graphicFrameLocks noGrp="1"/>
          </p:cNvGraphicFramePr>
          <p:nvPr/>
        </p:nvGraphicFramePr>
        <p:xfrm>
          <a:off x="4760502" y="1365212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</a:t>
                      </a:r>
                      <a:endParaRPr lang="en-TW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en-TW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097BA79F-B1E5-FA40-A9DC-8542CB65EB17}"/>
              </a:ext>
            </a:extLst>
          </p:cNvPr>
          <p:cNvGraphicFramePr>
            <a:graphicFrameLocks noGrp="1"/>
          </p:cNvGraphicFramePr>
          <p:nvPr/>
        </p:nvGraphicFramePr>
        <p:xfrm>
          <a:off x="4760502" y="2180170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en-TW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D3B19000-5A81-9A4F-95B2-4B843AA4070E}"/>
              </a:ext>
            </a:extLst>
          </p:cNvPr>
          <p:cNvGraphicFramePr>
            <a:graphicFrameLocks noGrp="1"/>
          </p:cNvGraphicFramePr>
          <p:nvPr/>
        </p:nvGraphicFramePr>
        <p:xfrm>
          <a:off x="4747028" y="2983269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en-TW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DD36AE9-0423-2E4D-8B65-85815C646719}"/>
              </a:ext>
            </a:extLst>
          </p:cNvPr>
          <p:cNvCxnSpPr>
            <a:cxnSpLocks/>
          </p:cNvCxnSpPr>
          <p:nvPr/>
        </p:nvCxnSpPr>
        <p:spPr>
          <a:xfrm flipH="1">
            <a:off x="4925585" y="1761908"/>
            <a:ext cx="1" cy="4109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ED3D6D1-7A10-3A4F-86A5-551564008BEA}"/>
              </a:ext>
            </a:extLst>
          </p:cNvPr>
          <p:cNvCxnSpPr>
            <a:cxnSpLocks/>
          </p:cNvCxnSpPr>
          <p:nvPr/>
        </p:nvCxnSpPr>
        <p:spPr>
          <a:xfrm flipH="1">
            <a:off x="5338982" y="1761908"/>
            <a:ext cx="1" cy="4109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609E9B92-C9B0-EF4E-AC4F-CB209556DD26}"/>
              </a:ext>
            </a:extLst>
          </p:cNvPr>
          <p:cNvGraphicFramePr>
            <a:graphicFrameLocks noGrp="1"/>
          </p:cNvGraphicFramePr>
          <p:nvPr/>
        </p:nvGraphicFramePr>
        <p:xfrm>
          <a:off x="7067588" y="1365212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en-TW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FB3683E0-48C4-994F-80D5-D10308F397CD}"/>
              </a:ext>
            </a:extLst>
          </p:cNvPr>
          <p:cNvGraphicFramePr>
            <a:graphicFrameLocks noGrp="1"/>
          </p:cNvGraphicFramePr>
          <p:nvPr/>
        </p:nvGraphicFramePr>
        <p:xfrm>
          <a:off x="7067588" y="2180170"/>
          <a:ext cx="1981200" cy="391268"/>
        </p:xfrm>
        <a:graphic>
          <a:graphicData uri="http://schemas.openxmlformats.org/drawingml/2006/table">
            <a:tbl>
              <a:tblPr/>
              <a:tblGrid>
                <a:gridCol w="396240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391268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2</a:t>
                      </a: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b="1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en-TW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D07DB9E-0EBB-AA4E-A9AF-D9B92579B694}"/>
              </a:ext>
            </a:extLst>
          </p:cNvPr>
          <p:cNvCxnSpPr>
            <a:cxnSpLocks/>
          </p:cNvCxnSpPr>
          <p:nvPr/>
        </p:nvCxnSpPr>
        <p:spPr>
          <a:xfrm flipH="1">
            <a:off x="7232671" y="1761908"/>
            <a:ext cx="1" cy="4109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D096238-EF31-C64E-9A2A-A761F3850E35}"/>
              </a:ext>
            </a:extLst>
          </p:cNvPr>
          <p:cNvCxnSpPr>
            <a:cxnSpLocks/>
          </p:cNvCxnSpPr>
          <p:nvPr/>
        </p:nvCxnSpPr>
        <p:spPr>
          <a:xfrm flipH="1">
            <a:off x="7646068" y="1761908"/>
            <a:ext cx="1" cy="4109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EB31BA0A-8FAA-DC4D-B14D-CFB4304DC938}"/>
              </a:ext>
            </a:extLst>
          </p:cNvPr>
          <p:cNvSpPr/>
          <p:nvPr/>
        </p:nvSpPr>
        <p:spPr>
          <a:xfrm>
            <a:off x="7504499" y="2806178"/>
            <a:ext cx="8040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done</a:t>
            </a:r>
            <a:endParaRPr lang="en-TW" b="1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BFC8A3E-3A26-5649-A833-4A4A8BA9717E}"/>
              </a:ext>
            </a:extLst>
          </p:cNvPr>
          <p:cNvSpPr/>
          <p:nvPr/>
        </p:nvSpPr>
        <p:spPr>
          <a:xfrm>
            <a:off x="195110" y="5939128"/>
            <a:ext cx="85354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Total: Compare (4 + 3 + 2 + 1) = 10 times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3417595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78C14-1887-F045-94FA-EE3C10795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Complexity of bubble sort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98D67A-16B4-424D-AC35-28A26E94D1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Assume there are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 numbers to be sorted (i.e.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) </a:t>
                </a:r>
              </a:p>
              <a:p>
                <a:r>
                  <a:rPr lang="en-US" dirty="0"/>
                  <a:t>Because the outer loop decreases by one each time the number of comparisons performed by the inner loop will be 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9+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8+7+…+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=45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general this can be expressed as 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+…+1=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number of comparisons </a:t>
                </a: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98D67A-16B4-424D-AC35-28A26E94D1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r="-175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71CC6-6FF3-474F-949E-9884BC3F0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517084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90C39-41DA-3B49-BF91-E9145FDE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Complexity of bubble sort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197D67-DCCE-7243-A789-5DFD28D07A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On average, the algorithm will do a swap half of the time: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total </a:t>
                </a:r>
              </a:p>
              <a:p>
                <a:pPr lvl="1"/>
                <a:r>
                  <a:rPr lang="en-US" sz="2800" dirty="0"/>
                  <a:t>In the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BEST CASE SCENARIO </a:t>
                </a:r>
                <a:r>
                  <a:rPr lang="en-US" sz="2800" dirty="0"/>
                  <a:t>it won’t have to do any swaps </a:t>
                </a:r>
              </a:p>
              <a:p>
                <a:pPr lvl="1"/>
                <a:r>
                  <a:rPr lang="en-US" sz="2800" dirty="0"/>
                  <a:t>In the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WORST CASE SCENARIO </a:t>
                </a:r>
                <a:r>
                  <a:rPr lang="en-US" sz="2800" dirty="0"/>
                  <a:t>it will have to perform a swap after every comparison: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800" dirty="0"/>
                  <a:t> in total </a:t>
                </a:r>
              </a:p>
              <a:p>
                <a:pPr lvl="1"/>
                <a:r>
                  <a:rPr lang="en-US" sz="2800" dirty="0"/>
                  <a:t>As the size of the array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increases, the number of comparisons and swaps increases by a factor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 </a:t>
                </a:r>
              </a:p>
              <a:p>
                <a:pPr lvl="1"/>
                <a:r>
                  <a:rPr lang="en-US" sz="2800" dirty="0"/>
                  <a:t>Therefore bubble sort is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ym typeface="Wingdings" pitchFamily="2" charset="2"/>
                  </a:rPr>
                  <a:t></a:t>
                </a:r>
                <a:r>
                  <a:rPr lang="en-US" sz="2800" dirty="0"/>
                  <a:t> very inefficient 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197D67-DCCE-7243-A789-5DFD28D07A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r="-131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7328D-F4EF-7641-AE45-2D85417CD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741993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774A-E320-7841-AD31-025B1BFC8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Comparison based sort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EB686-1515-9242-9685-C768CAA24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bubble sort </a:t>
            </a:r>
          </a:p>
          <a:p>
            <a:r>
              <a:rPr lang="en-US" b="1" dirty="0">
                <a:solidFill>
                  <a:srgbClr val="FF0000"/>
                </a:solidFill>
              </a:rPr>
              <a:t>selection sort </a:t>
            </a:r>
          </a:p>
          <a:p>
            <a:r>
              <a:rPr lang="en-US" b="1" dirty="0"/>
              <a:t>insertion sort</a:t>
            </a:r>
          </a:p>
          <a:p>
            <a:r>
              <a:rPr lang="en-US" b="1" dirty="0"/>
              <a:t>quick sort</a:t>
            </a:r>
          </a:p>
          <a:p>
            <a:r>
              <a:rPr lang="en-US" b="1" dirty="0"/>
              <a:t>merge sort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8D6E7-C72B-C340-9484-63A702801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99591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C3B8-ECD5-C74A-BC61-2584F2DC0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Selection Sort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ACF8F7-39AF-124F-88E0-0DF405E97A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Selection sort improves on bubble sort by reducing number of swaps from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 </a:t>
                </a:r>
              </a:p>
              <a:p>
                <a:r>
                  <a:rPr lang="en-US" dirty="0"/>
                  <a:t>Number of comparisons stays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but comparisons are shorter than swaps so this can be an important improvement </a:t>
                </a:r>
              </a:p>
              <a:p>
                <a:r>
                  <a:rPr lang="en-US" dirty="0"/>
                  <a:t>Rather than continuously swapping to ‘bubble’ a number to the top, we find the smallest number and swap it into place </a:t>
                </a: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ACF8F7-39AF-124F-88E0-0DF405E97A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r="-190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41453-76B4-C14C-8178-B2E91AA98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07651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022B3-7E4D-C549-9CB3-27B96DBB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Selection Sort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ECA5D2-F426-8D47-BFCA-CD75EC19D4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Given an array of length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</a:t>
                </a:r>
              </a:p>
              <a:p>
                <a:pPr lvl="1"/>
                <a:r>
                  <a:rPr lang="en-US" dirty="0"/>
                  <a:t>Search elements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through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and select the smallest </a:t>
                </a:r>
              </a:p>
              <a:p>
                <a:pPr lvl="2"/>
                <a:r>
                  <a:rPr lang="en-US" sz="2400" dirty="0"/>
                  <a:t>Swap it with the element in location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 </a:t>
                </a:r>
              </a:p>
              <a:p>
                <a:pPr lvl="1"/>
                <a:r>
                  <a:rPr lang="en-US" dirty="0"/>
                  <a:t>Search elements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through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and select the smallest </a:t>
                </a:r>
              </a:p>
              <a:p>
                <a:pPr lvl="2"/>
                <a:r>
                  <a:rPr lang="en-US" sz="2400" dirty="0"/>
                  <a:t>Swap it with the element in location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Search elements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/>
                  <a:t> through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and select the smallest </a:t>
                </a:r>
              </a:p>
              <a:p>
                <a:pPr lvl="2"/>
                <a:r>
                  <a:rPr lang="en-US" sz="2400" dirty="0"/>
                  <a:t>Swap it with the element in location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Search elements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dirty="0"/>
                  <a:t> through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and select the smallest </a:t>
                </a:r>
              </a:p>
              <a:p>
                <a:pPr lvl="2"/>
                <a:r>
                  <a:rPr lang="en-US" sz="2400" dirty="0"/>
                  <a:t>Swap it with the element in location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Continue in this fashion until there’s nothing left to search 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ECA5D2-F426-8D47-BFCA-CD75EC19D4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14E28-9C1D-C54E-A285-C84DDFB8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90017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26AB-1B1F-264D-B7BD-EE12B571A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Selection Sort 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923D7-2522-E64D-9F03-116576A0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46</a:t>
            </a:fld>
            <a:endParaRPr lang="en-TW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667F7E2-6F44-014A-94EA-B5E2900D5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037514"/>
              </p:ext>
            </p:extLst>
          </p:nvPr>
        </p:nvGraphicFramePr>
        <p:xfrm>
          <a:off x="649107" y="896270"/>
          <a:ext cx="4412845" cy="726493"/>
        </p:xfrm>
        <a:graphic>
          <a:graphicData uri="http://schemas.openxmlformats.org/drawingml/2006/table">
            <a:tbl>
              <a:tblPr/>
              <a:tblGrid>
                <a:gridCol w="882569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882569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882569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882569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882569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726493">
                <a:tc>
                  <a:txBody>
                    <a:bodyPr/>
                    <a:lstStyle/>
                    <a:p>
                      <a:pPr algn="ctr"/>
                      <a:r>
                        <a:rPr lang="en-TW" sz="2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509875A-D3CB-1043-93D9-C725F2F8BB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959998"/>
              </p:ext>
            </p:extLst>
          </p:nvPr>
        </p:nvGraphicFramePr>
        <p:xfrm>
          <a:off x="649107" y="2080704"/>
          <a:ext cx="4412845" cy="726493"/>
        </p:xfrm>
        <a:graphic>
          <a:graphicData uri="http://schemas.openxmlformats.org/drawingml/2006/table">
            <a:tbl>
              <a:tblPr/>
              <a:tblGrid>
                <a:gridCol w="882569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882569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882569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882569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882569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726493">
                <a:tc>
                  <a:txBody>
                    <a:bodyPr/>
                    <a:lstStyle/>
                    <a:p>
                      <a:pPr algn="ctr"/>
                      <a:r>
                        <a:rPr lang="en-TW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0A48FD21-970A-8740-AE4C-C945A9984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314373"/>
              </p:ext>
            </p:extLst>
          </p:nvPr>
        </p:nvGraphicFramePr>
        <p:xfrm>
          <a:off x="658624" y="3280807"/>
          <a:ext cx="4412845" cy="726493"/>
        </p:xfrm>
        <a:graphic>
          <a:graphicData uri="http://schemas.openxmlformats.org/drawingml/2006/table">
            <a:tbl>
              <a:tblPr/>
              <a:tblGrid>
                <a:gridCol w="882569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882569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882569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882569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882569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726493">
                <a:tc>
                  <a:txBody>
                    <a:bodyPr/>
                    <a:lstStyle/>
                    <a:p>
                      <a:pPr algn="ctr"/>
                      <a:r>
                        <a:rPr lang="en-TW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en-TW" sz="28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TW" sz="28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316C8204-1265-B24B-AA00-879E8870B0F9}"/>
              </a:ext>
            </a:extLst>
          </p:cNvPr>
          <p:cNvSpPr/>
          <p:nvPr/>
        </p:nvSpPr>
        <p:spPr>
          <a:xfrm>
            <a:off x="5211315" y="3374426"/>
            <a:ext cx="33273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// select the smallest </a:t>
            </a:r>
            <a:endParaRPr lang="en-TW" sz="2800" dirty="0">
              <a:solidFill>
                <a:srgbClr val="0070C0"/>
              </a:solidFill>
            </a:endParaRP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DBDEBED2-29A7-B44F-B84E-0AF2B7BF1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937904"/>
              </p:ext>
            </p:extLst>
          </p:nvPr>
        </p:nvGraphicFramePr>
        <p:xfrm>
          <a:off x="658624" y="4512878"/>
          <a:ext cx="4412845" cy="726493"/>
        </p:xfrm>
        <a:graphic>
          <a:graphicData uri="http://schemas.openxmlformats.org/drawingml/2006/table">
            <a:tbl>
              <a:tblPr/>
              <a:tblGrid>
                <a:gridCol w="882569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882569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882569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882569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882569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726493">
                <a:tc>
                  <a:txBody>
                    <a:bodyPr/>
                    <a:lstStyle/>
                    <a:p>
                      <a:pPr algn="ctr"/>
                      <a:r>
                        <a:rPr lang="en-TW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2800" b="1" dirty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TW" sz="28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BE091291-87B2-044A-8C00-A82459CE3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088834"/>
              </p:ext>
            </p:extLst>
          </p:nvPr>
        </p:nvGraphicFramePr>
        <p:xfrm>
          <a:off x="649107" y="5744949"/>
          <a:ext cx="4412845" cy="726493"/>
        </p:xfrm>
        <a:graphic>
          <a:graphicData uri="http://schemas.openxmlformats.org/drawingml/2006/table">
            <a:tbl>
              <a:tblPr/>
              <a:tblGrid>
                <a:gridCol w="882569">
                  <a:extLst>
                    <a:ext uri="{9D8B030D-6E8A-4147-A177-3AD203B41FA5}">
                      <a16:colId xmlns:a16="http://schemas.microsoft.com/office/drawing/2014/main" val="1416362518"/>
                    </a:ext>
                  </a:extLst>
                </a:gridCol>
                <a:gridCol w="882569">
                  <a:extLst>
                    <a:ext uri="{9D8B030D-6E8A-4147-A177-3AD203B41FA5}">
                      <a16:colId xmlns:a16="http://schemas.microsoft.com/office/drawing/2014/main" val="2732388306"/>
                    </a:ext>
                  </a:extLst>
                </a:gridCol>
                <a:gridCol w="882569">
                  <a:extLst>
                    <a:ext uri="{9D8B030D-6E8A-4147-A177-3AD203B41FA5}">
                      <a16:colId xmlns:a16="http://schemas.microsoft.com/office/drawing/2014/main" val="3635241244"/>
                    </a:ext>
                  </a:extLst>
                </a:gridCol>
                <a:gridCol w="882569">
                  <a:extLst>
                    <a:ext uri="{9D8B030D-6E8A-4147-A177-3AD203B41FA5}">
                      <a16:colId xmlns:a16="http://schemas.microsoft.com/office/drawing/2014/main" val="4097459979"/>
                    </a:ext>
                  </a:extLst>
                </a:gridCol>
                <a:gridCol w="882569">
                  <a:extLst>
                    <a:ext uri="{9D8B030D-6E8A-4147-A177-3AD203B41FA5}">
                      <a16:colId xmlns:a16="http://schemas.microsoft.com/office/drawing/2014/main" val="2022439172"/>
                    </a:ext>
                  </a:extLst>
                </a:gridCol>
              </a:tblGrid>
              <a:tr h="726493">
                <a:tc>
                  <a:txBody>
                    <a:bodyPr/>
                    <a:lstStyle/>
                    <a:p>
                      <a:pPr algn="ctr"/>
                      <a:r>
                        <a:rPr lang="en-TW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6102637"/>
                  </a:ext>
                </a:extLst>
              </a:tr>
            </a:tbl>
          </a:graphicData>
        </a:graphic>
      </p:graphicFrame>
      <p:sp>
        <p:nvSpPr>
          <p:cNvPr id="56" name="Right Arrow 55">
            <a:extLst>
              <a:ext uri="{FF2B5EF4-FFF2-40B4-BE49-F238E27FC236}">
                <a16:creationId xmlns:a16="http://schemas.microsoft.com/office/drawing/2014/main" id="{001D7BF1-5825-F54D-82C7-6D119F036658}"/>
              </a:ext>
            </a:extLst>
          </p:cNvPr>
          <p:cNvSpPr/>
          <p:nvPr/>
        </p:nvSpPr>
        <p:spPr>
          <a:xfrm rot="18910331" flipH="1">
            <a:off x="907433" y="1750693"/>
            <a:ext cx="1175243" cy="289690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C2235473-2AEB-C64B-8F9C-1EC6E7E0F307}"/>
              </a:ext>
            </a:extLst>
          </p:cNvPr>
          <p:cNvSpPr/>
          <p:nvPr/>
        </p:nvSpPr>
        <p:spPr>
          <a:xfrm rot="2689669">
            <a:off x="907433" y="1755708"/>
            <a:ext cx="1175243" cy="289690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84A1FE2A-B26A-E64F-BA45-08DC81F5B100}"/>
              </a:ext>
            </a:extLst>
          </p:cNvPr>
          <p:cNvSpPr/>
          <p:nvPr/>
        </p:nvSpPr>
        <p:spPr>
          <a:xfrm rot="1360787">
            <a:off x="1991523" y="2932662"/>
            <a:ext cx="2581410" cy="327155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9FFB6F4C-F98C-DB4C-9A29-2880D3133EC9}"/>
              </a:ext>
            </a:extLst>
          </p:cNvPr>
          <p:cNvSpPr/>
          <p:nvPr/>
        </p:nvSpPr>
        <p:spPr>
          <a:xfrm rot="20239213" flipH="1">
            <a:off x="2027322" y="2973011"/>
            <a:ext cx="2581410" cy="327155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8260446D-A5EB-9943-B492-5339F9BFE918}"/>
              </a:ext>
            </a:extLst>
          </p:cNvPr>
          <p:cNvSpPr/>
          <p:nvPr/>
        </p:nvSpPr>
        <p:spPr>
          <a:xfrm rot="18910331" flipH="1">
            <a:off x="2687073" y="4140905"/>
            <a:ext cx="1175243" cy="289690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1A535277-EE15-AF42-B28E-A98A986D2F0B}"/>
              </a:ext>
            </a:extLst>
          </p:cNvPr>
          <p:cNvSpPr/>
          <p:nvPr/>
        </p:nvSpPr>
        <p:spPr>
          <a:xfrm rot="2689669">
            <a:off x="2687073" y="4145920"/>
            <a:ext cx="1175243" cy="289690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E1F979B5-CFE9-674F-8B3F-7127C4301C9A}"/>
              </a:ext>
            </a:extLst>
          </p:cNvPr>
          <p:cNvSpPr/>
          <p:nvPr/>
        </p:nvSpPr>
        <p:spPr>
          <a:xfrm rot="18910331" flipH="1">
            <a:off x="3568336" y="5370875"/>
            <a:ext cx="1175243" cy="289690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A91634AF-8C45-3749-9C33-E4736B0877FB}"/>
              </a:ext>
            </a:extLst>
          </p:cNvPr>
          <p:cNvSpPr/>
          <p:nvPr/>
        </p:nvSpPr>
        <p:spPr>
          <a:xfrm rot="2689669">
            <a:off x="3568336" y="5375890"/>
            <a:ext cx="1175243" cy="289690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77FE4D-9E64-2440-B3FB-C701D150A24B}"/>
              </a:ext>
            </a:extLst>
          </p:cNvPr>
          <p:cNvSpPr/>
          <p:nvPr/>
        </p:nvSpPr>
        <p:spPr>
          <a:xfrm>
            <a:off x="5201798" y="989889"/>
            <a:ext cx="33273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// select the smallest </a:t>
            </a:r>
            <a:endParaRPr lang="en-TW" sz="2800" dirty="0">
              <a:solidFill>
                <a:srgbClr val="0070C0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5C36DB0-5329-5D4C-A047-4A7A508BA510}"/>
              </a:ext>
            </a:extLst>
          </p:cNvPr>
          <p:cNvSpPr/>
          <p:nvPr/>
        </p:nvSpPr>
        <p:spPr>
          <a:xfrm>
            <a:off x="801522" y="1023748"/>
            <a:ext cx="7710923" cy="4555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4BE1200-93E7-D447-95D5-669F0698A2F6}"/>
              </a:ext>
            </a:extLst>
          </p:cNvPr>
          <p:cNvSpPr/>
          <p:nvPr/>
        </p:nvSpPr>
        <p:spPr>
          <a:xfrm>
            <a:off x="2587762" y="3408285"/>
            <a:ext cx="5934200" cy="4555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383280D-5498-E34C-B54F-38D85A2332FC}"/>
              </a:ext>
            </a:extLst>
          </p:cNvPr>
          <p:cNvSpPr/>
          <p:nvPr/>
        </p:nvSpPr>
        <p:spPr>
          <a:xfrm>
            <a:off x="5211315" y="4606497"/>
            <a:ext cx="33273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// select the smallest </a:t>
            </a:r>
            <a:endParaRPr lang="en-TW" sz="2800" dirty="0">
              <a:solidFill>
                <a:srgbClr val="0070C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859D22-CFC1-B244-9D02-C4D0AE735811}"/>
              </a:ext>
            </a:extLst>
          </p:cNvPr>
          <p:cNvSpPr/>
          <p:nvPr/>
        </p:nvSpPr>
        <p:spPr>
          <a:xfrm>
            <a:off x="5201798" y="2174323"/>
            <a:ext cx="33273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// select the smallest </a:t>
            </a:r>
            <a:endParaRPr lang="en-TW" sz="2800" dirty="0">
              <a:solidFill>
                <a:srgbClr val="0070C0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CBCB38F-27A1-1346-A7D7-2F0F3684F834}"/>
              </a:ext>
            </a:extLst>
          </p:cNvPr>
          <p:cNvSpPr/>
          <p:nvPr/>
        </p:nvSpPr>
        <p:spPr>
          <a:xfrm>
            <a:off x="1688558" y="2208182"/>
            <a:ext cx="6823887" cy="4555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110020D-FE7D-BB4E-BAA2-76A475093C8D}"/>
              </a:ext>
            </a:extLst>
          </p:cNvPr>
          <p:cNvSpPr/>
          <p:nvPr/>
        </p:nvSpPr>
        <p:spPr>
          <a:xfrm>
            <a:off x="3494122" y="4640356"/>
            <a:ext cx="5027840" cy="4555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50673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4DE7D-A29D-C045-ABF7-689BC7B4D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Main selection sort method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93D64-3EAE-CB46-942A-E08CA7C9D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Pseudo code might look something like this 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outer</a:t>
            </a:r>
            <a:r>
              <a:rPr lang="en-US" dirty="0"/>
              <a:t> loop running through each place in the array looking for the correct element to swap into that place – starts at the beginning </a:t>
            </a:r>
          </a:p>
          <a:p>
            <a:pPr marL="457200" lvl="1" indent="0">
              <a:buNone/>
            </a:pPr>
            <a:r>
              <a:rPr lang="en-US" dirty="0"/>
              <a:t>{ 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inner loop </a:t>
            </a:r>
            <a:r>
              <a:rPr lang="en-US" sz="2400" dirty="0"/>
              <a:t>which always looks for the smallest remaining unsorted item </a:t>
            </a:r>
          </a:p>
          <a:p>
            <a:pPr marL="914400" lvl="2" indent="0">
              <a:buNone/>
            </a:pPr>
            <a:r>
              <a:rPr lang="en-US" sz="2400" dirty="0"/>
              <a:t>{ </a:t>
            </a:r>
          </a:p>
          <a:p>
            <a:pPr marL="1371600" lvl="3" indent="0">
              <a:buNone/>
            </a:pPr>
            <a:r>
              <a:rPr lang="en-US" sz="2400" dirty="0"/>
              <a:t>find minimum </a:t>
            </a:r>
          </a:p>
          <a:p>
            <a:pPr marL="1371600" lvl="3" indent="0">
              <a:buNone/>
            </a:pPr>
            <a:r>
              <a:rPr lang="en-US" sz="2400" dirty="0"/>
              <a:t>swap array[outer] with array[minimum] </a:t>
            </a:r>
          </a:p>
          <a:p>
            <a:pPr marL="914400" lvl="2" indent="0">
              <a:buNone/>
            </a:pPr>
            <a:r>
              <a:rPr lang="en-US" sz="2400" dirty="0"/>
              <a:t>} </a:t>
            </a:r>
          </a:p>
          <a:p>
            <a:pPr marL="457200" lvl="1" indent="0">
              <a:buNone/>
            </a:pPr>
            <a:r>
              <a:rPr lang="en-US" dirty="0"/>
              <a:t>}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B5466-7B92-3F4F-B3BB-75ED047B8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167594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A802C-E9ED-334B-98A6-FE47F2BC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Code for Selection Sort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00448-FAF6-6E4F-AA81-90ABBD621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public static void </a:t>
            </a:r>
            <a:r>
              <a:rPr lang="en-US" sz="2000" dirty="0" err="1"/>
              <a:t>selectionSort</a:t>
            </a:r>
            <a:r>
              <a:rPr lang="en-US" sz="2000" dirty="0"/>
              <a:t>() { </a:t>
            </a:r>
          </a:p>
          <a:p>
            <a:pPr marL="457200" lvl="1" indent="0">
              <a:buNone/>
            </a:pPr>
            <a:r>
              <a:rPr lang="en-US" sz="2000" dirty="0"/>
              <a:t>int min; </a:t>
            </a:r>
          </a:p>
          <a:p>
            <a:pPr marL="457200" lvl="1" indent="0">
              <a:buNone/>
            </a:pPr>
            <a:r>
              <a:rPr lang="en-US" sz="2000" dirty="0"/>
              <a:t>for (int outer = 0; outer &lt; </a:t>
            </a:r>
            <a:r>
              <a:rPr lang="en-US" sz="2000" dirty="0" err="1"/>
              <a:t>array.length</a:t>
            </a:r>
            <a:r>
              <a:rPr lang="en-US" sz="2000" dirty="0"/>
              <a:t>; outer++) { </a:t>
            </a:r>
          </a:p>
          <a:p>
            <a:pPr marL="457200" lvl="1" indent="0">
              <a:buNone/>
            </a:pPr>
            <a:r>
              <a:rPr lang="en-US" sz="2000" b="1" dirty="0">
                <a:solidFill>
                  <a:srgbClr val="FF0000"/>
                </a:solidFill>
              </a:rPr>
              <a:t>// outer is the point where the unsorted numbers start </a:t>
            </a:r>
          </a:p>
          <a:p>
            <a:pPr marL="914400" lvl="2" indent="0">
              <a:buNone/>
            </a:pPr>
            <a:r>
              <a:rPr lang="en-US" dirty="0"/>
              <a:t>min = outer; </a:t>
            </a:r>
          </a:p>
          <a:p>
            <a:pPr marL="914400" lvl="2" indent="0">
              <a:buNone/>
            </a:pPr>
            <a:r>
              <a:rPr lang="en-US" b="1" dirty="0">
                <a:solidFill>
                  <a:srgbClr val="FF0000"/>
                </a:solidFill>
              </a:rPr>
              <a:t>// min’s default value is the first slot to be checked </a:t>
            </a:r>
          </a:p>
          <a:p>
            <a:pPr marL="914400" lvl="2" indent="0">
              <a:buNone/>
            </a:pPr>
            <a:r>
              <a:rPr lang="en-US" dirty="0"/>
              <a:t>for (int </a:t>
            </a:r>
            <a:r>
              <a:rPr lang="en-US" dirty="0" err="1"/>
              <a:t>i</a:t>
            </a:r>
            <a:r>
              <a:rPr lang="en-US" dirty="0"/>
              <a:t> = outer + 1;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array.length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 { </a:t>
            </a:r>
          </a:p>
          <a:p>
            <a:pPr marL="914400" lvl="2" indent="0">
              <a:buNone/>
            </a:pPr>
            <a:r>
              <a:rPr lang="en-US" b="1" dirty="0">
                <a:solidFill>
                  <a:srgbClr val="FF0000"/>
                </a:solidFill>
              </a:rPr>
              <a:t>// inner loop checks through the unsorted numbers </a:t>
            </a:r>
          </a:p>
          <a:p>
            <a:pPr marL="1371600" lvl="3" indent="0">
              <a:buNone/>
            </a:pPr>
            <a:r>
              <a:rPr lang="en-US" sz="2000" dirty="0"/>
              <a:t>if (array[</a:t>
            </a:r>
            <a:r>
              <a:rPr lang="en-US" sz="2000" dirty="0" err="1"/>
              <a:t>i</a:t>
            </a:r>
            <a:r>
              <a:rPr lang="en-US" sz="2000" dirty="0"/>
              <a:t>] &lt; array[min]) { </a:t>
            </a:r>
          </a:p>
          <a:p>
            <a:pPr marL="1828800" lvl="4" indent="0">
              <a:buNone/>
            </a:pPr>
            <a:r>
              <a:rPr lang="en-US" sz="2000" dirty="0"/>
              <a:t>min = </a:t>
            </a:r>
            <a:r>
              <a:rPr lang="en-US" sz="2000" dirty="0" err="1"/>
              <a:t>i</a:t>
            </a:r>
            <a:r>
              <a:rPr lang="en-US" sz="2000" dirty="0"/>
              <a:t>; //inner loop finds the minimum </a:t>
            </a:r>
          </a:p>
          <a:p>
            <a:pPr marL="1371600" lvl="3" indent="0">
              <a:buNone/>
            </a:pPr>
            <a:r>
              <a:rPr lang="en-US" sz="2000" dirty="0"/>
              <a:t>} </a:t>
            </a:r>
          </a:p>
          <a:p>
            <a:pPr marL="914400" lvl="2" indent="0">
              <a:buNone/>
            </a:pPr>
            <a:r>
              <a:rPr lang="en-US" dirty="0"/>
              <a:t>} </a:t>
            </a:r>
            <a:r>
              <a:rPr lang="en-US" b="1" dirty="0">
                <a:solidFill>
                  <a:srgbClr val="FF0000"/>
                </a:solidFill>
              </a:rPr>
              <a:t>// min always refers to the min found so far </a:t>
            </a:r>
          </a:p>
          <a:p>
            <a:pPr marL="457200" lvl="1" indent="0">
              <a:buNone/>
            </a:pPr>
            <a:r>
              <a:rPr lang="en-US" sz="2000" dirty="0"/>
              <a:t>	swap(outer, min); </a:t>
            </a:r>
          </a:p>
          <a:p>
            <a:pPr marL="457200" lvl="1" indent="0">
              <a:buNone/>
            </a:pPr>
            <a:r>
              <a:rPr lang="en-US" sz="2000" dirty="0"/>
              <a:t>} </a:t>
            </a:r>
            <a:r>
              <a:rPr lang="en-US" sz="2000" b="1" dirty="0">
                <a:solidFill>
                  <a:srgbClr val="FF0000"/>
                </a:solidFill>
              </a:rPr>
              <a:t>// all items with slot numbers less than or equal to outer are sorted </a:t>
            </a:r>
          </a:p>
          <a:p>
            <a:pPr marL="0" indent="0">
              <a:buNone/>
            </a:pPr>
            <a:r>
              <a:rPr lang="en-US" sz="2000" dirty="0"/>
              <a:t>}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867E6-5CB8-F840-B5A4-F0850080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173368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9720F-426E-EE42-8076-739929D5C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Analysis of Selection sort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DE629-2202-354E-BE55-3F8A772B4B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outer loop executes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times (i.e. we have to find the smallest number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times) </a:t>
                </a:r>
              </a:p>
              <a:p>
                <a:pPr lvl="1"/>
                <a:r>
                  <a:rPr lang="en-US" sz="2800" dirty="0"/>
                  <a:t>The inner loop executes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2800" dirty="0"/>
                  <a:t> times on average (it executes number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800" dirty="0"/>
                  <a:t> times the first time and only once for the final time) </a:t>
                </a:r>
              </a:p>
              <a:p>
                <a:pPr lvl="1"/>
                <a:r>
                  <a:rPr lang="en-US" sz="2800" dirty="0"/>
                  <a:t>Number of comparisons required is roughly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num>
                      <m:den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The algorithm is therefore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DE629-2202-354E-BE55-3F8A772B4B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r="-205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E799E-148A-6248-B687-467D3855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10181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BEDF-1050-0A44-88B1-523462E4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Sorting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79048A-7ED3-B348-817C-46319788C1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starters, we will consider three simple sorting algorithms </a:t>
                </a:r>
              </a:p>
              <a:p>
                <a:pPr lvl="1"/>
                <a:r>
                  <a:rPr lang="en-US" b="1" dirty="0"/>
                  <a:t>Non-comparison based sort</a:t>
                </a:r>
              </a:p>
              <a:p>
                <a:pPr lvl="2"/>
                <a:r>
                  <a:rPr lang="en-US" dirty="0"/>
                  <a:t>counting sort</a:t>
                </a:r>
              </a:p>
              <a:p>
                <a:pPr lvl="2"/>
                <a:r>
                  <a:rPr lang="en-US" dirty="0"/>
                  <a:t>bucket sort</a:t>
                </a:r>
              </a:p>
              <a:p>
                <a:pPr lvl="2"/>
                <a:r>
                  <a:rPr lang="en-US" dirty="0"/>
                  <a:t>radix sort</a:t>
                </a:r>
              </a:p>
              <a:p>
                <a:pPr lvl="1"/>
                <a:r>
                  <a:rPr lang="en-US" b="1" dirty="0"/>
                  <a:t>Comparison based sort</a:t>
                </a:r>
              </a:p>
              <a:p>
                <a:pPr lvl="2"/>
                <a:r>
                  <a:rPr lang="en-US" dirty="0"/>
                  <a:t>bubble sort </a:t>
                </a:r>
              </a:p>
              <a:p>
                <a:pPr lvl="2"/>
                <a:r>
                  <a:rPr lang="en-US" dirty="0"/>
                  <a:t>selection sort </a:t>
                </a:r>
              </a:p>
              <a:p>
                <a:pPr lvl="2"/>
                <a:r>
                  <a:rPr lang="en-US" dirty="0"/>
                  <a:t>insertion sort </a:t>
                </a:r>
              </a:p>
              <a:p>
                <a:pPr lvl="2"/>
                <a:r>
                  <a:rPr lang="en-US" dirty="0"/>
                  <a:t>quick sort</a:t>
                </a:r>
              </a:p>
              <a:p>
                <a:pPr lvl="2"/>
                <a:r>
                  <a:rPr lang="en-US" dirty="0"/>
                  <a:t>merge sort</a:t>
                </a:r>
              </a:p>
              <a:p>
                <a:r>
                  <a:rPr lang="en-US" dirty="0"/>
                  <a:t>All of these comparison based sort algorithms except merge sort have a complexity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 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79048A-7ED3-B348-817C-46319788C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2A71F-5487-C04E-BF4D-CDA74F74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01554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585B-6177-914C-8025-CD2DB27B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Complexity of Selection Sort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207068-546F-5542-87B2-BB32F43AC0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Selection sort performs the same number of comparisons as bubble sort 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However, we have minimized the number of swaps required – we only swap something into its correct location once – a total of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swaps </a:t>
                </a:r>
              </a:p>
              <a:p>
                <a:r>
                  <a:rPr lang="en-US" dirty="0"/>
                  <a:t>The algorithm is still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but it is a faster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than bubble sort since a swap takes far longer than a comparison and there are less swaps involved </a:t>
                </a: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207068-546F-5542-87B2-BB32F43AC0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4776D-C267-AF40-8E06-27AFF10DA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274768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774A-E320-7841-AD31-025B1BFC8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Comparison Based Sort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EB686-1515-9242-9685-C768CAA24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bubble sort </a:t>
            </a:r>
          </a:p>
          <a:p>
            <a:r>
              <a:rPr lang="en-US" b="1" dirty="0"/>
              <a:t>selection sort </a:t>
            </a:r>
          </a:p>
          <a:p>
            <a:r>
              <a:rPr lang="en-US" b="1" dirty="0">
                <a:solidFill>
                  <a:srgbClr val="FF0000"/>
                </a:solidFill>
              </a:rPr>
              <a:t>insertion sort </a:t>
            </a:r>
          </a:p>
          <a:p>
            <a:r>
              <a:rPr lang="en-US" b="1" dirty="0"/>
              <a:t>quick sort</a:t>
            </a:r>
          </a:p>
          <a:p>
            <a:r>
              <a:rPr lang="en-US" b="1" dirty="0"/>
              <a:t>merge sort </a:t>
            </a:r>
            <a:endParaRPr lang="en-US" b="1" dirty="0">
              <a:solidFill>
                <a:srgbClr val="FF0000"/>
              </a:solidFill>
            </a:endParaRP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8D6E7-C72B-C340-9484-63A702801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637461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D6C2E-F063-2C4C-B71B-D4846C1C5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Insertion Sort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392008-F141-D043-8B33-E914A31784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Still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but can be faster than bubble and selection sort </a:t>
                </a:r>
              </a:p>
              <a:p>
                <a:r>
                  <a:rPr lang="en-US" dirty="0"/>
                  <a:t>Usually used as the final stage of more sophisticated sorts, like quicksort </a:t>
                </a:r>
              </a:p>
              <a:p>
                <a:r>
                  <a:rPr lang="en-US" dirty="0"/>
                  <a:t>Doesn’t use a swap – instead shifts elements up to make space </a:t>
                </a:r>
              </a:p>
              <a:p>
                <a:r>
                  <a:rPr lang="en-US" dirty="0"/>
                  <a:t>The idea is that the elements on the left of a marker are already sorted </a:t>
                </a:r>
              </a:p>
              <a:p>
                <a:r>
                  <a:rPr lang="en-US" dirty="0"/>
                  <a:t>You make space to slot in the new unsorted element by moving all the other elements up one </a:t>
                </a:r>
              </a:p>
              <a:p>
                <a:r>
                  <a:rPr lang="en-US" dirty="0"/>
                  <a:t>Exactly like insertion into an ordered array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392008-F141-D043-8B33-E914A31784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r="-117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DA982-799C-894F-970F-2DAC43C2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676633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03770-711F-4E41-8660-43A5098F5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53FE7-A5CF-5045-9B8D-916CE9C56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the left of a marker are already sorted </a:t>
            </a:r>
          </a:p>
          <a:p>
            <a:r>
              <a:rPr lang="en-US" dirty="0"/>
              <a:t>You make space to slot in the new unsorted element by moving all the other elements up one 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BA4FE-698E-0040-93F5-1AC598D9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53</a:t>
            </a:fld>
            <a:endParaRPr lang="en-TW"/>
          </a:p>
        </p:txBody>
      </p:sp>
      <p:sp>
        <p:nvSpPr>
          <p:cNvPr id="5" name="圓角矩形 3">
            <a:extLst>
              <a:ext uri="{FF2B5EF4-FFF2-40B4-BE49-F238E27FC236}">
                <a16:creationId xmlns:a16="http://schemas.microsoft.com/office/drawing/2014/main" id="{83C3C014-7512-5A45-93EC-6C0A9E040137}"/>
              </a:ext>
            </a:extLst>
          </p:cNvPr>
          <p:cNvSpPr/>
          <p:nvPr/>
        </p:nvSpPr>
        <p:spPr>
          <a:xfrm>
            <a:off x="495315" y="3244005"/>
            <a:ext cx="485325" cy="4551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829D67E3-1F40-CE4C-AAA1-D4194B0CEA16}"/>
              </a:ext>
            </a:extLst>
          </p:cNvPr>
          <p:cNvSpPr/>
          <p:nvPr/>
        </p:nvSpPr>
        <p:spPr>
          <a:xfrm>
            <a:off x="1132347" y="3244005"/>
            <a:ext cx="485325" cy="4551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35709765-0BA0-624A-9EDE-74811A883725}"/>
              </a:ext>
            </a:extLst>
          </p:cNvPr>
          <p:cNvSpPr/>
          <p:nvPr/>
        </p:nvSpPr>
        <p:spPr>
          <a:xfrm>
            <a:off x="1769379" y="3240957"/>
            <a:ext cx="485325" cy="4551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92AFB591-551B-B54A-AD12-80A18C8B88D0}"/>
              </a:ext>
            </a:extLst>
          </p:cNvPr>
          <p:cNvSpPr/>
          <p:nvPr/>
        </p:nvSpPr>
        <p:spPr>
          <a:xfrm>
            <a:off x="2406411" y="3240957"/>
            <a:ext cx="485325" cy="45513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28448AC1-AF33-2D4C-B838-17A82EEB6085}"/>
              </a:ext>
            </a:extLst>
          </p:cNvPr>
          <p:cNvSpPr/>
          <p:nvPr/>
        </p:nvSpPr>
        <p:spPr>
          <a:xfrm>
            <a:off x="3043443" y="3240957"/>
            <a:ext cx="485325" cy="45513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F60EB64-866B-7B4B-A910-49C08B68D38A}"/>
              </a:ext>
            </a:extLst>
          </p:cNvPr>
          <p:cNvSpPr/>
          <p:nvPr/>
        </p:nvSpPr>
        <p:spPr>
          <a:xfrm>
            <a:off x="495316" y="2841659"/>
            <a:ext cx="177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ea typeface="SimSun" panose="02010600030101010101" pitchFamily="2" charset="-122"/>
              </a:rPr>
              <a:t>sorted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C7D0A16-E1D2-644A-8B63-31581EE7EA5A}"/>
              </a:ext>
            </a:extLst>
          </p:cNvPr>
          <p:cNvSpPr/>
          <p:nvPr/>
        </p:nvSpPr>
        <p:spPr>
          <a:xfrm>
            <a:off x="2406411" y="2841659"/>
            <a:ext cx="11399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ea typeface="SimSun" panose="02010600030101010101" pitchFamily="2" charset="-122"/>
              </a:rPr>
              <a:t>unsorted</a:t>
            </a:r>
            <a:endParaRPr lang="zh-TW" altLang="en-US" dirty="0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2E5DE230-9D17-3F47-9DE0-7EAA96F1BA62}"/>
              </a:ext>
            </a:extLst>
          </p:cNvPr>
          <p:cNvSpPr/>
          <p:nvPr/>
        </p:nvSpPr>
        <p:spPr>
          <a:xfrm>
            <a:off x="320764" y="2841660"/>
            <a:ext cx="4025246" cy="970602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49">
            <a:extLst>
              <a:ext uri="{FF2B5EF4-FFF2-40B4-BE49-F238E27FC236}">
                <a16:creationId xmlns:a16="http://schemas.microsoft.com/office/drawing/2014/main" id="{41D76016-393B-9A48-B807-6E18692249B2}"/>
              </a:ext>
            </a:extLst>
          </p:cNvPr>
          <p:cNvSpPr/>
          <p:nvPr/>
        </p:nvSpPr>
        <p:spPr>
          <a:xfrm>
            <a:off x="409041" y="2841658"/>
            <a:ext cx="357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51">
            <a:extLst>
              <a:ext uri="{FF2B5EF4-FFF2-40B4-BE49-F238E27FC236}">
                <a16:creationId xmlns:a16="http://schemas.microsoft.com/office/drawing/2014/main" id="{88268FE6-6634-4B48-B2AE-1A46B7F91CAE}"/>
              </a:ext>
            </a:extLst>
          </p:cNvPr>
          <p:cNvSpPr/>
          <p:nvPr/>
        </p:nvSpPr>
        <p:spPr>
          <a:xfrm>
            <a:off x="495315" y="4354010"/>
            <a:ext cx="485325" cy="4551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52">
            <a:extLst>
              <a:ext uri="{FF2B5EF4-FFF2-40B4-BE49-F238E27FC236}">
                <a16:creationId xmlns:a16="http://schemas.microsoft.com/office/drawing/2014/main" id="{D2CB5C5F-2C9C-574C-8352-790D54C25485}"/>
              </a:ext>
            </a:extLst>
          </p:cNvPr>
          <p:cNvSpPr/>
          <p:nvPr/>
        </p:nvSpPr>
        <p:spPr>
          <a:xfrm>
            <a:off x="1132347" y="4354010"/>
            <a:ext cx="485325" cy="4551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3">
            <a:extLst>
              <a:ext uri="{FF2B5EF4-FFF2-40B4-BE49-F238E27FC236}">
                <a16:creationId xmlns:a16="http://schemas.microsoft.com/office/drawing/2014/main" id="{D8F4855F-252E-1C4D-A5E1-0661284313A2}"/>
              </a:ext>
            </a:extLst>
          </p:cNvPr>
          <p:cNvSpPr/>
          <p:nvPr/>
        </p:nvSpPr>
        <p:spPr>
          <a:xfrm>
            <a:off x="1769379" y="4350962"/>
            <a:ext cx="485325" cy="4551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54">
            <a:extLst>
              <a:ext uri="{FF2B5EF4-FFF2-40B4-BE49-F238E27FC236}">
                <a16:creationId xmlns:a16="http://schemas.microsoft.com/office/drawing/2014/main" id="{FEB76A30-DCD8-A049-8E0E-E39010ABF075}"/>
              </a:ext>
            </a:extLst>
          </p:cNvPr>
          <p:cNvSpPr/>
          <p:nvPr/>
        </p:nvSpPr>
        <p:spPr>
          <a:xfrm>
            <a:off x="2406411" y="4350962"/>
            <a:ext cx="485325" cy="45513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圓角矩形 155">
            <a:extLst>
              <a:ext uri="{FF2B5EF4-FFF2-40B4-BE49-F238E27FC236}">
                <a16:creationId xmlns:a16="http://schemas.microsoft.com/office/drawing/2014/main" id="{9A5B984A-4569-FD43-987B-2CD79A341D81}"/>
              </a:ext>
            </a:extLst>
          </p:cNvPr>
          <p:cNvSpPr/>
          <p:nvPr/>
        </p:nvSpPr>
        <p:spPr>
          <a:xfrm>
            <a:off x="3043443" y="4350962"/>
            <a:ext cx="485325" cy="45513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圓角矩形 158">
            <a:extLst>
              <a:ext uri="{FF2B5EF4-FFF2-40B4-BE49-F238E27FC236}">
                <a16:creationId xmlns:a16="http://schemas.microsoft.com/office/drawing/2014/main" id="{729B2776-DEE2-E646-9477-94CC5F21D5F6}"/>
              </a:ext>
            </a:extLst>
          </p:cNvPr>
          <p:cNvSpPr/>
          <p:nvPr/>
        </p:nvSpPr>
        <p:spPr>
          <a:xfrm>
            <a:off x="320764" y="3951665"/>
            <a:ext cx="4025246" cy="970602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 159">
            <a:extLst>
              <a:ext uri="{FF2B5EF4-FFF2-40B4-BE49-F238E27FC236}">
                <a16:creationId xmlns:a16="http://schemas.microsoft.com/office/drawing/2014/main" id="{1030A989-67AE-EE40-A52B-C3B67A8D1451}"/>
              </a:ext>
            </a:extLst>
          </p:cNvPr>
          <p:cNvSpPr/>
          <p:nvPr/>
        </p:nvSpPr>
        <p:spPr>
          <a:xfrm>
            <a:off x="3680475" y="4350962"/>
            <a:ext cx="485325" cy="4551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160">
            <a:extLst>
              <a:ext uri="{FF2B5EF4-FFF2-40B4-BE49-F238E27FC236}">
                <a16:creationId xmlns:a16="http://schemas.microsoft.com/office/drawing/2014/main" id="{669FDF8A-CEC7-8D4E-BED3-2F2A71DDEEE8}"/>
              </a:ext>
            </a:extLst>
          </p:cNvPr>
          <p:cNvSpPr/>
          <p:nvPr/>
        </p:nvSpPr>
        <p:spPr>
          <a:xfrm>
            <a:off x="409041" y="3951663"/>
            <a:ext cx="357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圓角矩形 162">
            <a:extLst>
              <a:ext uri="{FF2B5EF4-FFF2-40B4-BE49-F238E27FC236}">
                <a16:creationId xmlns:a16="http://schemas.microsoft.com/office/drawing/2014/main" id="{BFE5374B-FECF-ED49-A76E-5B25DD55F0CE}"/>
              </a:ext>
            </a:extLst>
          </p:cNvPr>
          <p:cNvSpPr/>
          <p:nvPr/>
        </p:nvSpPr>
        <p:spPr>
          <a:xfrm>
            <a:off x="495315" y="5464015"/>
            <a:ext cx="485325" cy="4551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圓角矩形 163">
            <a:extLst>
              <a:ext uri="{FF2B5EF4-FFF2-40B4-BE49-F238E27FC236}">
                <a16:creationId xmlns:a16="http://schemas.microsoft.com/office/drawing/2014/main" id="{B64307E0-E112-AA4F-89B2-13F53922FD1D}"/>
              </a:ext>
            </a:extLst>
          </p:cNvPr>
          <p:cNvSpPr/>
          <p:nvPr/>
        </p:nvSpPr>
        <p:spPr>
          <a:xfrm>
            <a:off x="1132347" y="5464015"/>
            <a:ext cx="485325" cy="4551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圓角矩形 164">
            <a:extLst>
              <a:ext uri="{FF2B5EF4-FFF2-40B4-BE49-F238E27FC236}">
                <a16:creationId xmlns:a16="http://schemas.microsoft.com/office/drawing/2014/main" id="{9E1B626A-7D80-0845-96C0-D1F3D6CB1872}"/>
              </a:ext>
            </a:extLst>
          </p:cNvPr>
          <p:cNvSpPr/>
          <p:nvPr/>
        </p:nvSpPr>
        <p:spPr>
          <a:xfrm>
            <a:off x="1769379" y="5460967"/>
            <a:ext cx="485325" cy="4551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圓角矩形 165">
            <a:extLst>
              <a:ext uri="{FF2B5EF4-FFF2-40B4-BE49-F238E27FC236}">
                <a16:creationId xmlns:a16="http://schemas.microsoft.com/office/drawing/2014/main" id="{1781CE78-4F95-AC49-9756-3A770EF29DF4}"/>
              </a:ext>
            </a:extLst>
          </p:cNvPr>
          <p:cNvSpPr/>
          <p:nvPr/>
        </p:nvSpPr>
        <p:spPr>
          <a:xfrm>
            <a:off x="2406411" y="5460967"/>
            <a:ext cx="485325" cy="45513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圓角矩形 166">
            <a:extLst>
              <a:ext uri="{FF2B5EF4-FFF2-40B4-BE49-F238E27FC236}">
                <a16:creationId xmlns:a16="http://schemas.microsoft.com/office/drawing/2014/main" id="{54F80173-E931-5441-B12E-CC8432928C1C}"/>
              </a:ext>
            </a:extLst>
          </p:cNvPr>
          <p:cNvSpPr/>
          <p:nvPr/>
        </p:nvSpPr>
        <p:spPr>
          <a:xfrm>
            <a:off x="3043443" y="5460967"/>
            <a:ext cx="485325" cy="45513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169">
            <a:extLst>
              <a:ext uri="{FF2B5EF4-FFF2-40B4-BE49-F238E27FC236}">
                <a16:creationId xmlns:a16="http://schemas.microsoft.com/office/drawing/2014/main" id="{CC0E247B-2096-3A43-9211-674CFBDBCE51}"/>
              </a:ext>
            </a:extLst>
          </p:cNvPr>
          <p:cNvSpPr/>
          <p:nvPr/>
        </p:nvSpPr>
        <p:spPr>
          <a:xfrm>
            <a:off x="320764" y="5061670"/>
            <a:ext cx="4025246" cy="970602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圓角矩形 170">
            <a:extLst>
              <a:ext uri="{FF2B5EF4-FFF2-40B4-BE49-F238E27FC236}">
                <a16:creationId xmlns:a16="http://schemas.microsoft.com/office/drawing/2014/main" id="{A4FA374D-964F-7D4D-961A-3B9DB4D0C5B7}"/>
              </a:ext>
            </a:extLst>
          </p:cNvPr>
          <p:cNvSpPr/>
          <p:nvPr/>
        </p:nvSpPr>
        <p:spPr>
          <a:xfrm>
            <a:off x="3680475" y="5460967"/>
            <a:ext cx="485325" cy="4551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171">
            <a:extLst>
              <a:ext uri="{FF2B5EF4-FFF2-40B4-BE49-F238E27FC236}">
                <a16:creationId xmlns:a16="http://schemas.microsoft.com/office/drawing/2014/main" id="{26C05D3F-D586-D242-AF4B-45D453193FB4}"/>
              </a:ext>
            </a:extLst>
          </p:cNvPr>
          <p:cNvSpPr/>
          <p:nvPr/>
        </p:nvSpPr>
        <p:spPr>
          <a:xfrm>
            <a:off x="409041" y="5061668"/>
            <a:ext cx="357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圓角矩形 173">
            <a:extLst>
              <a:ext uri="{FF2B5EF4-FFF2-40B4-BE49-F238E27FC236}">
                <a16:creationId xmlns:a16="http://schemas.microsoft.com/office/drawing/2014/main" id="{0724C333-46A5-2F4C-B559-E3BD5F686443}"/>
              </a:ext>
            </a:extLst>
          </p:cNvPr>
          <p:cNvSpPr/>
          <p:nvPr/>
        </p:nvSpPr>
        <p:spPr>
          <a:xfrm>
            <a:off x="4746551" y="3244005"/>
            <a:ext cx="485325" cy="4551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圓角矩形 174">
            <a:extLst>
              <a:ext uri="{FF2B5EF4-FFF2-40B4-BE49-F238E27FC236}">
                <a16:creationId xmlns:a16="http://schemas.microsoft.com/office/drawing/2014/main" id="{6768E93F-D147-504B-A72A-18C37EC84AE3}"/>
              </a:ext>
            </a:extLst>
          </p:cNvPr>
          <p:cNvSpPr/>
          <p:nvPr/>
        </p:nvSpPr>
        <p:spPr>
          <a:xfrm>
            <a:off x="5383583" y="3244005"/>
            <a:ext cx="485325" cy="4551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圓角矩形 175">
            <a:extLst>
              <a:ext uri="{FF2B5EF4-FFF2-40B4-BE49-F238E27FC236}">
                <a16:creationId xmlns:a16="http://schemas.microsoft.com/office/drawing/2014/main" id="{27BE9D6F-7ADA-F447-BB9B-4AC36D23BCB1}"/>
              </a:ext>
            </a:extLst>
          </p:cNvPr>
          <p:cNvSpPr/>
          <p:nvPr/>
        </p:nvSpPr>
        <p:spPr>
          <a:xfrm>
            <a:off x="6020615" y="3240957"/>
            <a:ext cx="485325" cy="4551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圓角矩形 176">
            <a:extLst>
              <a:ext uri="{FF2B5EF4-FFF2-40B4-BE49-F238E27FC236}">
                <a16:creationId xmlns:a16="http://schemas.microsoft.com/office/drawing/2014/main" id="{C660C44B-D5D5-E84D-A904-BEDBF22D4F18}"/>
              </a:ext>
            </a:extLst>
          </p:cNvPr>
          <p:cNvSpPr/>
          <p:nvPr/>
        </p:nvSpPr>
        <p:spPr>
          <a:xfrm>
            <a:off x="6657647" y="3240957"/>
            <a:ext cx="485325" cy="45513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圓角矩形 177">
            <a:extLst>
              <a:ext uri="{FF2B5EF4-FFF2-40B4-BE49-F238E27FC236}">
                <a16:creationId xmlns:a16="http://schemas.microsoft.com/office/drawing/2014/main" id="{0F00BED7-1FD7-2145-9C72-366BFD23ACC8}"/>
              </a:ext>
            </a:extLst>
          </p:cNvPr>
          <p:cNvSpPr/>
          <p:nvPr/>
        </p:nvSpPr>
        <p:spPr>
          <a:xfrm>
            <a:off x="7294679" y="3240957"/>
            <a:ext cx="485325" cy="45513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圓角矩形 180">
            <a:extLst>
              <a:ext uri="{FF2B5EF4-FFF2-40B4-BE49-F238E27FC236}">
                <a16:creationId xmlns:a16="http://schemas.microsoft.com/office/drawing/2014/main" id="{A5C6EA61-70E2-644D-AAED-E3CED3F88D67}"/>
              </a:ext>
            </a:extLst>
          </p:cNvPr>
          <p:cNvSpPr/>
          <p:nvPr/>
        </p:nvSpPr>
        <p:spPr>
          <a:xfrm>
            <a:off x="4572000" y="2841660"/>
            <a:ext cx="4025246" cy="970602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圓角矩形 181">
            <a:extLst>
              <a:ext uri="{FF2B5EF4-FFF2-40B4-BE49-F238E27FC236}">
                <a16:creationId xmlns:a16="http://schemas.microsoft.com/office/drawing/2014/main" id="{65352866-A6AC-8C46-A405-45C428ED550E}"/>
              </a:ext>
            </a:extLst>
          </p:cNvPr>
          <p:cNvSpPr/>
          <p:nvPr/>
        </p:nvSpPr>
        <p:spPr>
          <a:xfrm>
            <a:off x="7931711" y="3240957"/>
            <a:ext cx="485325" cy="4551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182">
            <a:extLst>
              <a:ext uri="{FF2B5EF4-FFF2-40B4-BE49-F238E27FC236}">
                <a16:creationId xmlns:a16="http://schemas.microsoft.com/office/drawing/2014/main" id="{596328A8-9272-354F-8830-AEA7442A26D1}"/>
              </a:ext>
            </a:extLst>
          </p:cNvPr>
          <p:cNvSpPr/>
          <p:nvPr/>
        </p:nvSpPr>
        <p:spPr>
          <a:xfrm>
            <a:off x="4660277" y="2841658"/>
            <a:ext cx="357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183">
            <a:extLst>
              <a:ext uri="{FF2B5EF4-FFF2-40B4-BE49-F238E27FC236}">
                <a16:creationId xmlns:a16="http://schemas.microsoft.com/office/drawing/2014/main" id="{6270C5DF-3E92-E04C-8D4E-EC3E4713E96D}"/>
              </a:ext>
            </a:extLst>
          </p:cNvPr>
          <p:cNvSpPr/>
          <p:nvPr/>
        </p:nvSpPr>
        <p:spPr>
          <a:xfrm>
            <a:off x="7759889" y="2841657"/>
            <a:ext cx="799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temp</a:t>
            </a:r>
            <a:endParaRPr lang="zh-TW" altLang="en-US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圓角矩形 184">
            <a:extLst>
              <a:ext uri="{FF2B5EF4-FFF2-40B4-BE49-F238E27FC236}">
                <a16:creationId xmlns:a16="http://schemas.microsoft.com/office/drawing/2014/main" id="{861B8AAB-3F21-4E4E-A2CA-0338C70D32BC}"/>
              </a:ext>
            </a:extLst>
          </p:cNvPr>
          <p:cNvSpPr/>
          <p:nvPr/>
        </p:nvSpPr>
        <p:spPr>
          <a:xfrm>
            <a:off x="4746551" y="4354010"/>
            <a:ext cx="485325" cy="4551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圓角矩形 185">
            <a:extLst>
              <a:ext uri="{FF2B5EF4-FFF2-40B4-BE49-F238E27FC236}">
                <a16:creationId xmlns:a16="http://schemas.microsoft.com/office/drawing/2014/main" id="{7524DEB0-9C2F-6E45-8132-37FACABF4443}"/>
              </a:ext>
            </a:extLst>
          </p:cNvPr>
          <p:cNvSpPr/>
          <p:nvPr/>
        </p:nvSpPr>
        <p:spPr>
          <a:xfrm>
            <a:off x="5383583" y="4354010"/>
            <a:ext cx="485325" cy="4551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圓角矩形 186">
            <a:extLst>
              <a:ext uri="{FF2B5EF4-FFF2-40B4-BE49-F238E27FC236}">
                <a16:creationId xmlns:a16="http://schemas.microsoft.com/office/drawing/2014/main" id="{D0DA0298-B4DA-654D-ABEA-A895AEF6D428}"/>
              </a:ext>
            </a:extLst>
          </p:cNvPr>
          <p:cNvSpPr/>
          <p:nvPr/>
        </p:nvSpPr>
        <p:spPr>
          <a:xfrm>
            <a:off x="6020615" y="4350962"/>
            <a:ext cx="485325" cy="4551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圓角矩形 187">
            <a:extLst>
              <a:ext uri="{FF2B5EF4-FFF2-40B4-BE49-F238E27FC236}">
                <a16:creationId xmlns:a16="http://schemas.microsoft.com/office/drawing/2014/main" id="{1EEF2408-5FD4-7B44-A069-16D75B60D91A}"/>
              </a:ext>
            </a:extLst>
          </p:cNvPr>
          <p:cNvSpPr/>
          <p:nvPr/>
        </p:nvSpPr>
        <p:spPr>
          <a:xfrm>
            <a:off x="6657647" y="4350962"/>
            <a:ext cx="485325" cy="45513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圓角矩形 188">
            <a:extLst>
              <a:ext uri="{FF2B5EF4-FFF2-40B4-BE49-F238E27FC236}">
                <a16:creationId xmlns:a16="http://schemas.microsoft.com/office/drawing/2014/main" id="{AE8C48B2-BAE7-4C41-8036-A222183D472B}"/>
              </a:ext>
            </a:extLst>
          </p:cNvPr>
          <p:cNvSpPr/>
          <p:nvPr/>
        </p:nvSpPr>
        <p:spPr>
          <a:xfrm>
            <a:off x="7294679" y="4350962"/>
            <a:ext cx="485325" cy="45513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圓角矩形 191">
            <a:extLst>
              <a:ext uri="{FF2B5EF4-FFF2-40B4-BE49-F238E27FC236}">
                <a16:creationId xmlns:a16="http://schemas.microsoft.com/office/drawing/2014/main" id="{F172A116-FBFF-5A45-909D-212AA934DBCD}"/>
              </a:ext>
            </a:extLst>
          </p:cNvPr>
          <p:cNvSpPr/>
          <p:nvPr/>
        </p:nvSpPr>
        <p:spPr>
          <a:xfrm>
            <a:off x="4572000" y="3951665"/>
            <a:ext cx="4025246" cy="970602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圓角矩形 192">
            <a:extLst>
              <a:ext uri="{FF2B5EF4-FFF2-40B4-BE49-F238E27FC236}">
                <a16:creationId xmlns:a16="http://schemas.microsoft.com/office/drawing/2014/main" id="{6B9B328E-B4DD-4E43-919E-1D271B06EC77}"/>
              </a:ext>
            </a:extLst>
          </p:cNvPr>
          <p:cNvSpPr/>
          <p:nvPr/>
        </p:nvSpPr>
        <p:spPr>
          <a:xfrm>
            <a:off x="7931711" y="4350962"/>
            <a:ext cx="485325" cy="4551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193">
            <a:extLst>
              <a:ext uri="{FF2B5EF4-FFF2-40B4-BE49-F238E27FC236}">
                <a16:creationId xmlns:a16="http://schemas.microsoft.com/office/drawing/2014/main" id="{338D3360-9F50-6943-B9C3-5846846643EF}"/>
              </a:ext>
            </a:extLst>
          </p:cNvPr>
          <p:cNvSpPr/>
          <p:nvPr/>
        </p:nvSpPr>
        <p:spPr>
          <a:xfrm>
            <a:off x="4660277" y="3951663"/>
            <a:ext cx="357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圓角矩形 195">
            <a:extLst>
              <a:ext uri="{FF2B5EF4-FFF2-40B4-BE49-F238E27FC236}">
                <a16:creationId xmlns:a16="http://schemas.microsoft.com/office/drawing/2014/main" id="{DA082837-1422-BC43-925B-761271DCA994}"/>
              </a:ext>
            </a:extLst>
          </p:cNvPr>
          <p:cNvSpPr/>
          <p:nvPr/>
        </p:nvSpPr>
        <p:spPr>
          <a:xfrm>
            <a:off x="4746551" y="5464015"/>
            <a:ext cx="485325" cy="4551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圓角矩形 196">
            <a:extLst>
              <a:ext uri="{FF2B5EF4-FFF2-40B4-BE49-F238E27FC236}">
                <a16:creationId xmlns:a16="http://schemas.microsoft.com/office/drawing/2014/main" id="{2A06CFDC-EEC9-CF44-A875-ED4D0FCFE911}"/>
              </a:ext>
            </a:extLst>
          </p:cNvPr>
          <p:cNvSpPr/>
          <p:nvPr/>
        </p:nvSpPr>
        <p:spPr>
          <a:xfrm>
            <a:off x="5383583" y="5464015"/>
            <a:ext cx="485325" cy="4551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圓角矩形 197">
            <a:extLst>
              <a:ext uri="{FF2B5EF4-FFF2-40B4-BE49-F238E27FC236}">
                <a16:creationId xmlns:a16="http://schemas.microsoft.com/office/drawing/2014/main" id="{B63E1988-66F4-D743-BCBB-2E099549492C}"/>
              </a:ext>
            </a:extLst>
          </p:cNvPr>
          <p:cNvSpPr/>
          <p:nvPr/>
        </p:nvSpPr>
        <p:spPr>
          <a:xfrm>
            <a:off x="6020615" y="5460967"/>
            <a:ext cx="485325" cy="4551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圓角矩形 198">
            <a:extLst>
              <a:ext uri="{FF2B5EF4-FFF2-40B4-BE49-F238E27FC236}">
                <a16:creationId xmlns:a16="http://schemas.microsoft.com/office/drawing/2014/main" id="{FF218E87-0D3C-304B-B775-96ECA9487DA3}"/>
              </a:ext>
            </a:extLst>
          </p:cNvPr>
          <p:cNvSpPr/>
          <p:nvPr/>
        </p:nvSpPr>
        <p:spPr>
          <a:xfrm>
            <a:off x="6657647" y="5460967"/>
            <a:ext cx="485325" cy="4551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圓角矩形 199">
            <a:extLst>
              <a:ext uri="{FF2B5EF4-FFF2-40B4-BE49-F238E27FC236}">
                <a16:creationId xmlns:a16="http://schemas.microsoft.com/office/drawing/2014/main" id="{65EE1759-F70E-5749-8DE4-AAB9E99E3F30}"/>
              </a:ext>
            </a:extLst>
          </p:cNvPr>
          <p:cNvSpPr/>
          <p:nvPr/>
        </p:nvSpPr>
        <p:spPr>
          <a:xfrm>
            <a:off x="7294679" y="5460967"/>
            <a:ext cx="485325" cy="45513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200">
            <a:extLst>
              <a:ext uri="{FF2B5EF4-FFF2-40B4-BE49-F238E27FC236}">
                <a16:creationId xmlns:a16="http://schemas.microsoft.com/office/drawing/2014/main" id="{8AB8BA3E-F30C-0440-98C2-53279F8E4F4C}"/>
              </a:ext>
            </a:extLst>
          </p:cNvPr>
          <p:cNvSpPr/>
          <p:nvPr/>
        </p:nvSpPr>
        <p:spPr>
          <a:xfrm>
            <a:off x="4746552" y="5061669"/>
            <a:ext cx="2370134" cy="36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ea typeface="SimSun" panose="02010600030101010101" pitchFamily="2" charset="-122"/>
              </a:rPr>
              <a:t>sorted</a:t>
            </a:r>
            <a:endParaRPr lang="zh-TW" altLang="en-US" dirty="0"/>
          </a:p>
        </p:txBody>
      </p:sp>
      <p:sp>
        <p:nvSpPr>
          <p:cNvPr id="53" name="矩形 201">
            <a:extLst>
              <a:ext uri="{FF2B5EF4-FFF2-40B4-BE49-F238E27FC236}">
                <a16:creationId xmlns:a16="http://schemas.microsoft.com/office/drawing/2014/main" id="{E8A1FA2B-C840-F542-9224-95EF7D26E00E}"/>
              </a:ext>
            </a:extLst>
          </p:cNvPr>
          <p:cNvSpPr/>
          <p:nvPr/>
        </p:nvSpPr>
        <p:spPr>
          <a:xfrm>
            <a:off x="7023221" y="5061669"/>
            <a:ext cx="1216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ea typeface="SimSun" panose="02010600030101010101" pitchFamily="2" charset="-122"/>
              </a:rPr>
              <a:t>unsorted</a:t>
            </a:r>
            <a:endParaRPr lang="zh-TW" altLang="en-US" dirty="0"/>
          </a:p>
        </p:txBody>
      </p:sp>
      <p:sp>
        <p:nvSpPr>
          <p:cNvPr id="54" name="圓角矩形 202">
            <a:extLst>
              <a:ext uri="{FF2B5EF4-FFF2-40B4-BE49-F238E27FC236}">
                <a16:creationId xmlns:a16="http://schemas.microsoft.com/office/drawing/2014/main" id="{A0E8EF36-B9BB-AC40-9E0D-A5D8A9D99BFF}"/>
              </a:ext>
            </a:extLst>
          </p:cNvPr>
          <p:cNvSpPr/>
          <p:nvPr/>
        </p:nvSpPr>
        <p:spPr>
          <a:xfrm>
            <a:off x="4572000" y="5061670"/>
            <a:ext cx="4025246" cy="970602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204">
            <a:extLst>
              <a:ext uri="{FF2B5EF4-FFF2-40B4-BE49-F238E27FC236}">
                <a16:creationId xmlns:a16="http://schemas.microsoft.com/office/drawing/2014/main" id="{C686ACB0-6ECF-074D-A04B-91EC28A589D5}"/>
              </a:ext>
            </a:extLst>
          </p:cNvPr>
          <p:cNvSpPr/>
          <p:nvPr/>
        </p:nvSpPr>
        <p:spPr>
          <a:xfrm>
            <a:off x="4660277" y="5061668"/>
            <a:ext cx="357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6.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向右箭號 206">
            <a:extLst>
              <a:ext uri="{FF2B5EF4-FFF2-40B4-BE49-F238E27FC236}">
                <a16:creationId xmlns:a16="http://schemas.microsoft.com/office/drawing/2014/main" id="{7306E222-C171-D348-8BE5-6B399AD8D2CA}"/>
              </a:ext>
            </a:extLst>
          </p:cNvPr>
          <p:cNvSpPr/>
          <p:nvPr/>
        </p:nvSpPr>
        <p:spPr>
          <a:xfrm>
            <a:off x="2168307" y="4371492"/>
            <a:ext cx="320511" cy="47134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向右箭號 207">
            <a:extLst>
              <a:ext uri="{FF2B5EF4-FFF2-40B4-BE49-F238E27FC236}">
                <a16:creationId xmlns:a16="http://schemas.microsoft.com/office/drawing/2014/main" id="{1EB7AF24-3ADF-1D42-BFE6-633B4ACA53A0}"/>
              </a:ext>
            </a:extLst>
          </p:cNvPr>
          <p:cNvSpPr/>
          <p:nvPr/>
        </p:nvSpPr>
        <p:spPr>
          <a:xfrm>
            <a:off x="5788582" y="4363224"/>
            <a:ext cx="320511" cy="47134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弧形箭號 (下彎) 208">
            <a:extLst>
              <a:ext uri="{FF2B5EF4-FFF2-40B4-BE49-F238E27FC236}">
                <a16:creationId xmlns:a16="http://schemas.microsoft.com/office/drawing/2014/main" id="{35A3B66F-1D40-6946-95AB-73AC82B0428F}"/>
              </a:ext>
            </a:extLst>
          </p:cNvPr>
          <p:cNvSpPr/>
          <p:nvPr/>
        </p:nvSpPr>
        <p:spPr>
          <a:xfrm>
            <a:off x="6920543" y="2968400"/>
            <a:ext cx="1171428" cy="371520"/>
          </a:xfrm>
          <a:prstGeom prst="curved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9" name="弧形箭號 (下彎) 209">
            <a:extLst>
              <a:ext uri="{FF2B5EF4-FFF2-40B4-BE49-F238E27FC236}">
                <a16:creationId xmlns:a16="http://schemas.microsoft.com/office/drawing/2014/main" id="{5E80D92E-F9D7-B54F-BD75-9DA953B1C893}"/>
              </a:ext>
            </a:extLst>
          </p:cNvPr>
          <p:cNvSpPr/>
          <p:nvPr/>
        </p:nvSpPr>
        <p:spPr>
          <a:xfrm flipH="1">
            <a:off x="1418205" y="5137083"/>
            <a:ext cx="2447290" cy="465286"/>
          </a:xfrm>
          <a:prstGeom prst="curved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0" name="投影片編號版面配置區 4">
            <a:extLst>
              <a:ext uri="{FF2B5EF4-FFF2-40B4-BE49-F238E27FC236}">
                <a16:creationId xmlns:a16="http://schemas.microsoft.com/office/drawing/2014/main" id="{BFDF0FD2-B131-CB42-888D-D93E664B5ACB}"/>
              </a:ext>
            </a:extLst>
          </p:cNvPr>
          <p:cNvSpPr txBox="1">
            <a:spLocks/>
          </p:cNvSpPr>
          <p:nvPr/>
        </p:nvSpPr>
        <p:spPr>
          <a:xfrm>
            <a:off x="7029450" y="64506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BF2098-DC97-45FA-BC25-14684E23A5D4}" type="slidenum">
              <a:rPr lang="zh-TW" altLang="en-US" smtClean="0"/>
              <a:pPr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05512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Insertion sort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TW" dirty="0"/>
                  <a:t>Idea: input A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=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{ 5, 2, 4, 6, 1, 3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}</a:t>
                </a:r>
              </a:p>
              <a:p>
                <a:pPr>
                  <a:lnSpc>
                    <a:spcPct val="110000"/>
                  </a:lnSpc>
                </a:pPr>
                <a:endParaRPr lang="en-US" altLang="zh-TW" dirty="0"/>
              </a:p>
              <a:p>
                <a:pPr>
                  <a:lnSpc>
                    <a:spcPct val="110000"/>
                  </a:lnSpc>
                </a:pPr>
                <a:endParaRPr lang="en-US" altLang="zh-TW" dirty="0"/>
              </a:p>
              <a:p>
                <a:pPr>
                  <a:lnSpc>
                    <a:spcPct val="110000"/>
                  </a:lnSpc>
                </a:pPr>
                <a:endParaRPr lang="en-US" altLang="zh-TW" dirty="0"/>
              </a:p>
              <a:p>
                <a:pPr>
                  <a:lnSpc>
                    <a:spcPct val="110000"/>
                  </a:lnSpc>
                </a:pPr>
                <a:endParaRPr lang="en-US" altLang="zh-TW" dirty="0"/>
              </a:p>
              <a:p>
                <a:pPr>
                  <a:lnSpc>
                    <a:spcPct val="110000"/>
                  </a:lnSpc>
                </a:pPr>
                <a:endParaRPr lang="en-US" altLang="zh-TW" dirty="0"/>
              </a:p>
              <a:p>
                <a:pPr>
                  <a:lnSpc>
                    <a:spcPct val="110000"/>
                  </a:lnSpc>
                </a:pPr>
                <a:endParaRPr lang="en-US" altLang="zh-TW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altLang="zh-TW" dirty="0"/>
              </a:p>
              <a:p>
                <a:pPr>
                  <a:lnSpc>
                    <a:spcPct val="110000"/>
                  </a:lnSpc>
                </a:pPr>
                <a:r>
                  <a:rPr lang="en-US" altLang="zh-TW" dirty="0"/>
                  <a:t>Sorted in place: </a:t>
                </a:r>
                <a14:m>
                  <m:oMath xmlns:m="http://schemas.openxmlformats.org/officeDocument/2006/math">
                    <m:r>
                      <a:rPr lang="en-US" altLang="zh-TW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NewRoman"/>
                      </a:rPr>
                      <m:t>𝑛</m:t>
                    </m:r>
                    <m:r>
                      <a:rPr lang="en-US" altLang="zh-TW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NewRoman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TW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NewRoman"/>
                      </a:rPr>
                      <m:t>Θ</m:t>
                    </m:r>
                    <m:r>
                      <a:rPr lang="en-US" altLang="zh-TW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NewRoman"/>
                      </a:rPr>
                      <m:t>(</m:t>
                    </m:r>
                    <m:r>
                      <a:rPr lang="en-US" altLang="zh-TW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NewRoman"/>
                      </a:rPr>
                      <m:t>1</m:t>
                    </m:r>
                    <m:r>
                      <a:rPr lang="en-US" altLang="zh-TW" i="1" kern="0" smtClean="0">
                        <a:latin typeface="Cambria Math" panose="02040503050406030204" pitchFamily="18" charset="0"/>
                        <a:cs typeface="TimesNewRoman"/>
                      </a:rPr>
                      <m:t>)</m:t>
                    </m:r>
                  </m:oMath>
                </a14:m>
                <a:r>
                  <a:rPr lang="en-US" altLang="zh-TW" dirty="0"/>
                  <a:t> place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698" b="-23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03419" y="1727164"/>
          <a:ext cx="37664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65">
                  <a:extLst>
                    <a:ext uri="{9D8B030D-6E8A-4147-A177-3AD203B41FA5}">
                      <a16:colId xmlns:a16="http://schemas.microsoft.com/office/drawing/2014/main" val="3766991820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2488432527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535094224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377248185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2661802466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3176837313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5518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70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(a)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137071"/>
                  </a:ext>
                </a:extLst>
              </a:tr>
            </a:tbl>
          </a:graphicData>
        </a:graphic>
      </p:graphicFrame>
      <p:sp>
        <p:nvSpPr>
          <p:cNvPr id="9" name="弧形箭號 (左彎) 8"/>
          <p:cNvSpPr/>
          <p:nvPr/>
        </p:nvSpPr>
        <p:spPr>
          <a:xfrm rot="5400000">
            <a:off x="2219809" y="943004"/>
            <a:ext cx="424908" cy="3476590"/>
          </a:xfrm>
          <a:prstGeom prst="curvedLeftArrow">
            <a:avLst>
              <a:gd name="adj1" fmla="val 16418"/>
              <a:gd name="adj2" fmla="val 4148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弧形向右箭號 10"/>
          <p:cNvSpPr/>
          <p:nvPr/>
        </p:nvSpPr>
        <p:spPr>
          <a:xfrm rot="16200000">
            <a:off x="1108128" y="2369013"/>
            <a:ext cx="224884" cy="449037"/>
          </a:xfrm>
          <a:prstGeom prst="curvedRightArrow">
            <a:avLst/>
          </a:prstGeom>
          <a:solidFill>
            <a:srgbClr val="FE967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30" name="表格 29"/>
          <p:cNvGraphicFramePr>
            <a:graphicFrameLocks noGrp="1"/>
          </p:cNvGraphicFramePr>
          <p:nvPr/>
        </p:nvGraphicFramePr>
        <p:xfrm>
          <a:off x="103419" y="2905998"/>
          <a:ext cx="37664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65">
                  <a:extLst>
                    <a:ext uri="{9D8B030D-6E8A-4147-A177-3AD203B41FA5}">
                      <a16:colId xmlns:a16="http://schemas.microsoft.com/office/drawing/2014/main" val="3766991820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2488432527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535094224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377248185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2661802466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3176837313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5518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70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(b)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137071"/>
                  </a:ext>
                </a:extLst>
              </a:tr>
            </a:tbl>
          </a:graphicData>
        </a:graphic>
      </p:graphicFrame>
      <p:sp>
        <p:nvSpPr>
          <p:cNvPr id="31" name="弧形箭號 (左彎) 30"/>
          <p:cNvSpPr/>
          <p:nvPr/>
        </p:nvSpPr>
        <p:spPr>
          <a:xfrm rot="5400000">
            <a:off x="2468819" y="2370848"/>
            <a:ext cx="424908" cy="2978569"/>
          </a:xfrm>
          <a:prstGeom prst="curvedLeftArrow">
            <a:avLst>
              <a:gd name="adj1" fmla="val 16418"/>
              <a:gd name="adj2" fmla="val 4148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弧形向右箭號 31"/>
          <p:cNvSpPr/>
          <p:nvPr/>
        </p:nvSpPr>
        <p:spPr>
          <a:xfrm rot="16200000">
            <a:off x="1606148" y="3547847"/>
            <a:ext cx="224884" cy="449037"/>
          </a:xfrm>
          <a:prstGeom prst="curvedRightArrow">
            <a:avLst/>
          </a:prstGeom>
          <a:solidFill>
            <a:srgbClr val="FE967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33" name="表格 32"/>
          <p:cNvGraphicFramePr>
            <a:graphicFrameLocks noGrp="1"/>
          </p:cNvGraphicFramePr>
          <p:nvPr/>
        </p:nvGraphicFramePr>
        <p:xfrm>
          <a:off x="103419" y="4084832"/>
          <a:ext cx="37664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65">
                  <a:extLst>
                    <a:ext uri="{9D8B030D-6E8A-4147-A177-3AD203B41FA5}">
                      <a16:colId xmlns:a16="http://schemas.microsoft.com/office/drawing/2014/main" val="3766991820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2488432527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535094224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377248185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2661802466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3176837313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5518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70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(c)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137071"/>
                  </a:ext>
                </a:extLst>
              </a:tr>
            </a:tbl>
          </a:graphicData>
        </a:graphic>
      </p:graphicFrame>
      <p:sp>
        <p:nvSpPr>
          <p:cNvPr id="34" name="弧形箭號 (左彎) 33"/>
          <p:cNvSpPr/>
          <p:nvPr/>
        </p:nvSpPr>
        <p:spPr>
          <a:xfrm rot="5400000">
            <a:off x="3019909" y="4100773"/>
            <a:ext cx="424908" cy="1876388"/>
          </a:xfrm>
          <a:prstGeom prst="curvedLeftArrow">
            <a:avLst>
              <a:gd name="adj1" fmla="val 16418"/>
              <a:gd name="adj2" fmla="val 4148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36" name="表格 35"/>
          <p:cNvGraphicFramePr>
            <a:graphicFrameLocks noGrp="1"/>
          </p:cNvGraphicFramePr>
          <p:nvPr/>
        </p:nvGraphicFramePr>
        <p:xfrm>
          <a:off x="4635957" y="1739411"/>
          <a:ext cx="37664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65">
                  <a:extLst>
                    <a:ext uri="{9D8B030D-6E8A-4147-A177-3AD203B41FA5}">
                      <a16:colId xmlns:a16="http://schemas.microsoft.com/office/drawing/2014/main" val="3766991820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2488432527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535094224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377248185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2661802466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3176837313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5518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70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(d)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137071"/>
                  </a:ext>
                </a:extLst>
              </a:tr>
            </a:tbl>
          </a:graphicData>
        </a:graphic>
      </p:graphicFrame>
      <p:sp>
        <p:nvSpPr>
          <p:cNvPr id="37" name="弧形箭號 (左彎) 36"/>
          <p:cNvSpPr/>
          <p:nvPr/>
        </p:nvSpPr>
        <p:spPr>
          <a:xfrm rot="5400000">
            <a:off x="6752347" y="955251"/>
            <a:ext cx="424908" cy="3476590"/>
          </a:xfrm>
          <a:prstGeom prst="curvedLeftArrow">
            <a:avLst>
              <a:gd name="adj1" fmla="val 16418"/>
              <a:gd name="adj2" fmla="val 4148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8" name="弧形向右箭號 37"/>
          <p:cNvSpPr/>
          <p:nvPr/>
        </p:nvSpPr>
        <p:spPr>
          <a:xfrm rot="16200000">
            <a:off x="5640666" y="2381260"/>
            <a:ext cx="224884" cy="449037"/>
          </a:xfrm>
          <a:prstGeom prst="curvedRightArrow">
            <a:avLst/>
          </a:prstGeom>
          <a:solidFill>
            <a:srgbClr val="FE967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39" name="表格 38"/>
          <p:cNvGraphicFramePr>
            <a:graphicFrameLocks noGrp="1"/>
          </p:cNvGraphicFramePr>
          <p:nvPr/>
        </p:nvGraphicFramePr>
        <p:xfrm>
          <a:off x="4635957" y="2918245"/>
          <a:ext cx="37664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65">
                  <a:extLst>
                    <a:ext uri="{9D8B030D-6E8A-4147-A177-3AD203B41FA5}">
                      <a16:colId xmlns:a16="http://schemas.microsoft.com/office/drawing/2014/main" val="3766991820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2488432527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535094224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377248185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2661802466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3176837313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5518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70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(e)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137071"/>
                  </a:ext>
                </a:extLst>
              </a:tr>
            </a:tbl>
          </a:graphicData>
        </a:graphic>
      </p:graphicFrame>
      <p:sp>
        <p:nvSpPr>
          <p:cNvPr id="40" name="弧形箭號 (左彎) 39"/>
          <p:cNvSpPr/>
          <p:nvPr/>
        </p:nvSpPr>
        <p:spPr>
          <a:xfrm rot="5400000">
            <a:off x="7246286" y="2628024"/>
            <a:ext cx="424908" cy="2488711"/>
          </a:xfrm>
          <a:prstGeom prst="curvedLeftArrow">
            <a:avLst>
              <a:gd name="adj1" fmla="val 16418"/>
              <a:gd name="adj2" fmla="val 4148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42" name="表格 41"/>
          <p:cNvGraphicFramePr>
            <a:graphicFrameLocks noGrp="1"/>
          </p:cNvGraphicFramePr>
          <p:nvPr/>
        </p:nvGraphicFramePr>
        <p:xfrm>
          <a:off x="4635957" y="4097079"/>
          <a:ext cx="37664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65">
                  <a:extLst>
                    <a:ext uri="{9D8B030D-6E8A-4147-A177-3AD203B41FA5}">
                      <a16:colId xmlns:a16="http://schemas.microsoft.com/office/drawing/2014/main" val="3766991820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2488432527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535094224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377248185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2661802466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3176837313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5518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70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(f)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137071"/>
                  </a:ext>
                </a:extLst>
              </a:tr>
            </a:tbl>
          </a:graphicData>
        </a:graphic>
      </p:graphicFrame>
      <p:sp>
        <p:nvSpPr>
          <p:cNvPr id="45" name="弧形向右箭號 44"/>
          <p:cNvSpPr/>
          <p:nvPr/>
        </p:nvSpPr>
        <p:spPr>
          <a:xfrm rot="16200000">
            <a:off x="6190396" y="2385342"/>
            <a:ext cx="224884" cy="449037"/>
          </a:xfrm>
          <a:prstGeom prst="curvedRightArrow">
            <a:avLst/>
          </a:prstGeom>
          <a:solidFill>
            <a:srgbClr val="FE967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6" name="弧形向右箭號 45"/>
          <p:cNvSpPr/>
          <p:nvPr/>
        </p:nvSpPr>
        <p:spPr>
          <a:xfrm rot="16200000">
            <a:off x="6732637" y="2381081"/>
            <a:ext cx="224884" cy="449037"/>
          </a:xfrm>
          <a:prstGeom prst="curvedRightArrow">
            <a:avLst/>
          </a:prstGeom>
          <a:solidFill>
            <a:srgbClr val="FE967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7" name="弧形向右箭號 46"/>
          <p:cNvSpPr/>
          <p:nvPr/>
        </p:nvSpPr>
        <p:spPr>
          <a:xfrm rot="16200000">
            <a:off x="7283055" y="2381081"/>
            <a:ext cx="224884" cy="449037"/>
          </a:xfrm>
          <a:prstGeom prst="curvedRightArrow">
            <a:avLst/>
          </a:prstGeom>
          <a:solidFill>
            <a:srgbClr val="FE967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9" name="弧形向右箭號 48"/>
          <p:cNvSpPr/>
          <p:nvPr/>
        </p:nvSpPr>
        <p:spPr>
          <a:xfrm rot="16200000">
            <a:off x="6719707" y="3560094"/>
            <a:ext cx="224884" cy="449037"/>
          </a:xfrm>
          <a:prstGeom prst="curvedRightArrow">
            <a:avLst/>
          </a:prstGeom>
          <a:solidFill>
            <a:srgbClr val="FE967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0" name="弧形向右箭號 49"/>
          <p:cNvSpPr/>
          <p:nvPr/>
        </p:nvSpPr>
        <p:spPr>
          <a:xfrm rot="16200000">
            <a:off x="7261948" y="3555833"/>
            <a:ext cx="224884" cy="449037"/>
          </a:xfrm>
          <a:prstGeom prst="curvedRightArrow">
            <a:avLst/>
          </a:prstGeom>
          <a:solidFill>
            <a:srgbClr val="FE967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1" name="弧形向右箭號 50"/>
          <p:cNvSpPr/>
          <p:nvPr/>
        </p:nvSpPr>
        <p:spPr>
          <a:xfrm rot="16200000">
            <a:off x="7812366" y="3555833"/>
            <a:ext cx="224884" cy="449037"/>
          </a:xfrm>
          <a:prstGeom prst="curvedRightArrow">
            <a:avLst/>
          </a:prstGeom>
          <a:solidFill>
            <a:srgbClr val="FE967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53" name="表格 52"/>
          <p:cNvGraphicFramePr>
            <a:graphicFrameLocks noGrp="1"/>
          </p:cNvGraphicFramePr>
          <p:nvPr/>
        </p:nvGraphicFramePr>
        <p:xfrm>
          <a:off x="3983883" y="1726985"/>
          <a:ext cx="53806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65">
                  <a:extLst>
                    <a:ext uri="{9D8B030D-6E8A-4147-A177-3AD203B41FA5}">
                      <a16:colId xmlns:a16="http://schemas.microsoft.com/office/drawing/2014/main" val="3756286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temp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829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358102"/>
                  </a:ext>
                </a:extLst>
              </a:tr>
            </a:tbl>
          </a:graphicData>
        </a:graphic>
      </p:graphicFrame>
      <p:graphicFrame>
        <p:nvGraphicFramePr>
          <p:cNvPr id="54" name="表格 53"/>
          <p:cNvGraphicFramePr>
            <a:graphicFrameLocks noGrp="1"/>
          </p:cNvGraphicFramePr>
          <p:nvPr/>
        </p:nvGraphicFramePr>
        <p:xfrm>
          <a:off x="3983882" y="2905998"/>
          <a:ext cx="53806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65">
                  <a:extLst>
                    <a:ext uri="{9D8B030D-6E8A-4147-A177-3AD203B41FA5}">
                      <a16:colId xmlns:a16="http://schemas.microsoft.com/office/drawing/2014/main" val="3756286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temp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829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358102"/>
                  </a:ext>
                </a:extLst>
              </a:tr>
            </a:tbl>
          </a:graphicData>
        </a:graphic>
      </p:graphicFrame>
      <p:graphicFrame>
        <p:nvGraphicFramePr>
          <p:cNvPr id="55" name="表格 54"/>
          <p:cNvGraphicFramePr>
            <a:graphicFrameLocks noGrp="1"/>
          </p:cNvGraphicFramePr>
          <p:nvPr/>
        </p:nvGraphicFramePr>
        <p:xfrm>
          <a:off x="3983881" y="4084832"/>
          <a:ext cx="53806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65">
                  <a:extLst>
                    <a:ext uri="{9D8B030D-6E8A-4147-A177-3AD203B41FA5}">
                      <a16:colId xmlns:a16="http://schemas.microsoft.com/office/drawing/2014/main" val="3756286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temp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829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358102"/>
                  </a:ext>
                </a:extLst>
              </a:tr>
            </a:tbl>
          </a:graphicData>
        </a:graphic>
      </p:graphicFrame>
      <p:graphicFrame>
        <p:nvGraphicFramePr>
          <p:cNvPr id="56" name="表格 55"/>
          <p:cNvGraphicFramePr>
            <a:graphicFrameLocks noGrp="1"/>
          </p:cNvGraphicFramePr>
          <p:nvPr/>
        </p:nvGraphicFramePr>
        <p:xfrm>
          <a:off x="8512731" y="1751477"/>
          <a:ext cx="53806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65">
                  <a:extLst>
                    <a:ext uri="{9D8B030D-6E8A-4147-A177-3AD203B41FA5}">
                      <a16:colId xmlns:a16="http://schemas.microsoft.com/office/drawing/2014/main" val="3756286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temp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829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358102"/>
                  </a:ext>
                </a:extLst>
              </a:tr>
            </a:tbl>
          </a:graphicData>
        </a:graphic>
      </p:graphicFrame>
      <p:graphicFrame>
        <p:nvGraphicFramePr>
          <p:cNvPr id="57" name="表格 56"/>
          <p:cNvGraphicFramePr>
            <a:graphicFrameLocks noGrp="1"/>
          </p:cNvGraphicFramePr>
          <p:nvPr/>
        </p:nvGraphicFramePr>
        <p:xfrm>
          <a:off x="8512730" y="2930490"/>
          <a:ext cx="53806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65">
                  <a:extLst>
                    <a:ext uri="{9D8B030D-6E8A-4147-A177-3AD203B41FA5}">
                      <a16:colId xmlns:a16="http://schemas.microsoft.com/office/drawing/2014/main" val="3756286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temp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829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358102"/>
                  </a:ext>
                </a:extLst>
              </a:tr>
            </a:tbl>
          </a:graphicData>
        </a:graphic>
      </p:graphicFrame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F2098-DC97-45FA-BC25-14684E23A5D4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875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Insertion sort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 algorithm is a well-defined computation procedure that takes input and produces output.</a:t>
            </a:r>
            <a:endParaRPr lang="zh-TW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F2098-DC97-45FA-BC25-14684E23A5D4}" type="slidenum">
              <a:rPr lang="zh-TW" altLang="en-US" smtClean="0"/>
              <a:t>55</a:t>
            </a:fld>
            <a:endParaRPr lang="zh-TW" altLang="en-US"/>
          </a:p>
        </p:txBody>
      </p:sp>
      <p:graphicFrame>
        <p:nvGraphicFramePr>
          <p:cNvPr id="54" name="表格 3">
            <a:extLst>
              <a:ext uri="{FF2B5EF4-FFF2-40B4-BE49-F238E27FC236}">
                <a16:creationId xmlns:a16="http://schemas.microsoft.com/office/drawing/2014/main" id="{6D0C12E7-9FC1-0942-ADBA-2949B624987A}"/>
              </a:ext>
            </a:extLst>
          </p:cNvPr>
          <p:cNvGraphicFramePr>
            <a:graphicFrameLocks noGrp="1"/>
          </p:cNvGraphicFramePr>
          <p:nvPr/>
        </p:nvGraphicFramePr>
        <p:xfrm>
          <a:off x="103419" y="1961335"/>
          <a:ext cx="37664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65">
                  <a:extLst>
                    <a:ext uri="{9D8B030D-6E8A-4147-A177-3AD203B41FA5}">
                      <a16:colId xmlns:a16="http://schemas.microsoft.com/office/drawing/2014/main" val="3766991820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2488432527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535094224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377248185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2661802466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3176837313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5518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70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(a)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137071"/>
                  </a:ext>
                </a:extLst>
              </a:tr>
            </a:tbl>
          </a:graphicData>
        </a:graphic>
      </p:graphicFrame>
      <p:sp>
        <p:nvSpPr>
          <p:cNvPr id="55" name="弧形箭號 (左彎) 8">
            <a:extLst>
              <a:ext uri="{FF2B5EF4-FFF2-40B4-BE49-F238E27FC236}">
                <a16:creationId xmlns:a16="http://schemas.microsoft.com/office/drawing/2014/main" id="{989B5513-590D-4D4B-AE0E-564B2D3E2107}"/>
              </a:ext>
            </a:extLst>
          </p:cNvPr>
          <p:cNvSpPr/>
          <p:nvPr/>
        </p:nvSpPr>
        <p:spPr>
          <a:xfrm rot="5400000">
            <a:off x="2219809" y="1177175"/>
            <a:ext cx="424908" cy="3476590"/>
          </a:xfrm>
          <a:prstGeom prst="curvedLeftArrow">
            <a:avLst>
              <a:gd name="adj1" fmla="val 16418"/>
              <a:gd name="adj2" fmla="val 4148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6" name="弧形向右箭號 10">
            <a:extLst>
              <a:ext uri="{FF2B5EF4-FFF2-40B4-BE49-F238E27FC236}">
                <a16:creationId xmlns:a16="http://schemas.microsoft.com/office/drawing/2014/main" id="{1D1B451F-7DAB-CA4B-95DB-8D960D83FBCF}"/>
              </a:ext>
            </a:extLst>
          </p:cNvPr>
          <p:cNvSpPr/>
          <p:nvPr/>
        </p:nvSpPr>
        <p:spPr>
          <a:xfrm rot="16200000">
            <a:off x="1108128" y="2603184"/>
            <a:ext cx="224884" cy="449037"/>
          </a:xfrm>
          <a:prstGeom prst="curvedRightArrow">
            <a:avLst/>
          </a:prstGeom>
          <a:solidFill>
            <a:srgbClr val="FE967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57" name="表格 29">
            <a:extLst>
              <a:ext uri="{FF2B5EF4-FFF2-40B4-BE49-F238E27FC236}">
                <a16:creationId xmlns:a16="http://schemas.microsoft.com/office/drawing/2014/main" id="{C21882A7-74EC-224D-8CC8-E523636CE8EC}"/>
              </a:ext>
            </a:extLst>
          </p:cNvPr>
          <p:cNvGraphicFramePr>
            <a:graphicFrameLocks noGrp="1"/>
          </p:cNvGraphicFramePr>
          <p:nvPr/>
        </p:nvGraphicFramePr>
        <p:xfrm>
          <a:off x="103419" y="3140169"/>
          <a:ext cx="37664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65">
                  <a:extLst>
                    <a:ext uri="{9D8B030D-6E8A-4147-A177-3AD203B41FA5}">
                      <a16:colId xmlns:a16="http://schemas.microsoft.com/office/drawing/2014/main" val="3766991820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2488432527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535094224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377248185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2661802466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3176837313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5518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70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(b)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137071"/>
                  </a:ext>
                </a:extLst>
              </a:tr>
            </a:tbl>
          </a:graphicData>
        </a:graphic>
      </p:graphicFrame>
      <p:sp>
        <p:nvSpPr>
          <p:cNvPr id="58" name="弧形箭號 (左彎) 30">
            <a:extLst>
              <a:ext uri="{FF2B5EF4-FFF2-40B4-BE49-F238E27FC236}">
                <a16:creationId xmlns:a16="http://schemas.microsoft.com/office/drawing/2014/main" id="{C5FCB152-EB08-8A49-93BF-41298259F9E9}"/>
              </a:ext>
            </a:extLst>
          </p:cNvPr>
          <p:cNvSpPr/>
          <p:nvPr/>
        </p:nvSpPr>
        <p:spPr>
          <a:xfrm rot="5400000">
            <a:off x="2468819" y="2605019"/>
            <a:ext cx="424908" cy="2978569"/>
          </a:xfrm>
          <a:prstGeom prst="curvedLeftArrow">
            <a:avLst>
              <a:gd name="adj1" fmla="val 16418"/>
              <a:gd name="adj2" fmla="val 4148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9" name="弧形向右箭號 31">
            <a:extLst>
              <a:ext uri="{FF2B5EF4-FFF2-40B4-BE49-F238E27FC236}">
                <a16:creationId xmlns:a16="http://schemas.microsoft.com/office/drawing/2014/main" id="{7ACD6A66-5495-154F-B647-57F422FE85EC}"/>
              </a:ext>
            </a:extLst>
          </p:cNvPr>
          <p:cNvSpPr/>
          <p:nvPr/>
        </p:nvSpPr>
        <p:spPr>
          <a:xfrm rot="16200000">
            <a:off x="1606148" y="3782018"/>
            <a:ext cx="224884" cy="449037"/>
          </a:xfrm>
          <a:prstGeom prst="curvedRightArrow">
            <a:avLst/>
          </a:prstGeom>
          <a:solidFill>
            <a:srgbClr val="FE967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60" name="表格 32">
            <a:extLst>
              <a:ext uri="{FF2B5EF4-FFF2-40B4-BE49-F238E27FC236}">
                <a16:creationId xmlns:a16="http://schemas.microsoft.com/office/drawing/2014/main" id="{328A2561-A5E9-704F-8169-4C9E62D18FE8}"/>
              </a:ext>
            </a:extLst>
          </p:cNvPr>
          <p:cNvGraphicFramePr>
            <a:graphicFrameLocks noGrp="1"/>
          </p:cNvGraphicFramePr>
          <p:nvPr/>
        </p:nvGraphicFramePr>
        <p:xfrm>
          <a:off x="103419" y="4319003"/>
          <a:ext cx="37664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65">
                  <a:extLst>
                    <a:ext uri="{9D8B030D-6E8A-4147-A177-3AD203B41FA5}">
                      <a16:colId xmlns:a16="http://schemas.microsoft.com/office/drawing/2014/main" val="3766991820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2488432527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535094224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377248185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2661802466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3176837313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5518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70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(c)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137071"/>
                  </a:ext>
                </a:extLst>
              </a:tr>
            </a:tbl>
          </a:graphicData>
        </a:graphic>
      </p:graphicFrame>
      <p:sp>
        <p:nvSpPr>
          <p:cNvPr id="61" name="弧形箭號 (左彎) 33">
            <a:extLst>
              <a:ext uri="{FF2B5EF4-FFF2-40B4-BE49-F238E27FC236}">
                <a16:creationId xmlns:a16="http://schemas.microsoft.com/office/drawing/2014/main" id="{421F3C2D-3DF0-1E4B-9590-BAC16327B365}"/>
              </a:ext>
            </a:extLst>
          </p:cNvPr>
          <p:cNvSpPr/>
          <p:nvPr/>
        </p:nvSpPr>
        <p:spPr>
          <a:xfrm rot="5400000">
            <a:off x="3019909" y="4334944"/>
            <a:ext cx="424908" cy="1876388"/>
          </a:xfrm>
          <a:prstGeom prst="curvedLeftArrow">
            <a:avLst>
              <a:gd name="adj1" fmla="val 16418"/>
              <a:gd name="adj2" fmla="val 4148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62" name="表格 35">
            <a:extLst>
              <a:ext uri="{FF2B5EF4-FFF2-40B4-BE49-F238E27FC236}">
                <a16:creationId xmlns:a16="http://schemas.microsoft.com/office/drawing/2014/main" id="{10B51B65-6725-0C44-A6D5-53FBDC46259F}"/>
              </a:ext>
            </a:extLst>
          </p:cNvPr>
          <p:cNvGraphicFramePr>
            <a:graphicFrameLocks noGrp="1"/>
          </p:cNvGraphicFramePr>
          <p:nvPr/>
        </p:nvGraphicFramePr>
        <p:xfrm>
          <a:off x="4635957" y="1973582"/>
          <a:ext cx="37664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65">
                  <a:extLst>
                    <a:ext uri="{9D8B030D-6E8A-4147-A177-3AD203B41FA5}">
                      <a16:colId xmlns:a16="http://schemas.microsoft.com/office/drawing/2014/main" val="3766991820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2488432527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535094224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377248185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2661802466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3176837313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5518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70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(d)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137071"/>
                  </a:ext>
                </a:extLst>
              </a:tr>
            </a:tbl>
          </a:graphicData>
        </a:graphic>
      </p:graphicFrame>
      <p:sp>
        <p:nvSpPr>
          <p:cNvPr id="63" name="弧形箭號 (左彎) 36">
            <a:extLst>
              <a:ext uri="{FF2B5EF4-FFF2-40B4-BE49-F238E27FC236}">
                <a16:creationId xmlns:a16="http://schemas.microsoft.com/office/drawing/2014/main" id="{7554D91D-D9B7-0948-82AE-2DA6AB744D6C}"/>
              </a:ext>
            </a:extLst>
          </p:cNvPr>
          <p:cNvSpPr/>
          <p:nvPr/>
        </p:nvSpPr>
        <p:spPr>
          <a:xfrm rot="5400000">
            <a:off x="6752347" y="1189422"/>
            <a:ext cx="424908" cy="3476590"/>
          </a:xfrm>
          <a:prstGeom prst="curvedLeftArrow">
            <a:avLst>
              <a:gd name="adj1" fmla="val 16418"/>
              <a:gd name="adj2" fmla="val 4148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4" name="弧形向右箭號 37">
            <a:extLst>
              <a:ext uri="{FF2B5EF4-FFF2-40B4-BE49-F238E27FC236}">
                <a16:creationId xmlns:a16="http://schemas.microsoft.com/office/drawing/2014/main" id="{C104CFDA-5AD8-6A4E-B6F2-41819680C26A}"/>
              </a:ext>
            </a:extLst>
          </p:cNvPr>
          <p:cNvSpPr/>
          <p:nvPr/>
        </p:nvSpPr>
        <p:spPr>
          <a:xfrm rot="16200000">
            <a:off x="5640666" y="2615431"/>
            <a:ext cx="224884" cy="449037"/>
          </a:xfrm>
          <a:prstGeom prst="curvedRightArrow">
            <a:avLst/>
          </a:prstGeom>
          <a:solidFill>
            <a:srgbClr val="FE967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65" name="表格 38">
            <a:extLst>
              <a:ext uri="{FF2B5EF4-FFF2-40B4-BE49-F238E27FC236}">
                <a16:creationId xmlns:a16="http://schemas.microsoft.com/office/drawing/2014/main" id="{C738ECAF-9771-F248-B8CC-AFE034E0C6AA}"/>
              </a:ext>
            </a:extLst>
          </p:cNvPr>
          <p:cNvGraphicFramePr>
            <a:graphicFrameLocks noGrp="1"/>
          </p:cNvGraphicFramePr>
          <p:nvPr/>
        </p:nvGraphicFramePr>
        <p:xfrm>
          <a:off x="4635957" y="3152416"/>
          <a:ext cx="37664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65">
                  <a:extLst>
                    <a:ext uri="{9D8B030D-6E8A-4147-A177-3AD203B41FA5}">
                      <a16:colId xmlns:a16="http://schemas.microsoft.com/office/drawing/2014/main" val="3766991820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2488432527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535094224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377248185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2661802466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3176837313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5518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70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(e)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137071"/>
                  </a:ext>
                </a:extLst>
              </a:tr>
            </a:tbl>
          </a:graphicData>
        </a:graphic>
      </p:graphicFrame>
      <p:sp>
        <p:nvSpPr>
          <p:cNvPr id="66" name="弧形箭號 (左彎) 39">
            <a:extLst>
              <a:ext uri="{FF2B5EF4-FFF2-40B4-BE49-F238E27FC236}">
                <a16:creationId xmlns:a16="http://schemas.microsoft.com/office/drawing/2014/main" id="{1D6D54DA-AD0E-3542-9098-08A65CF83465}"/>
              </a:ext>
            </a:extLst>
          </p:cNvPr>
          <p:cNvSpPr/>
          <p:nvPr/>
        </p:nvSpPr>
        <p:spPr>
          <a:xfrm rot="5400000">
            <a:off x="7246286" y="2862195"/>
            <a:ext cx="424908" cy="2488711"/>
          </a:xfrm>
          <a:prstGeom prst="curvedLeftArrow">
            <a:avLst>
              <a:gd name="adj1" fmla="val 16418"/>
              <a:gd name="adj2" fmla="val 4148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67" name="表格 41">
            <a:extLst>
              <a:ext uri="{FF2B5EF4-FFF2-40B4-BE49-F238E27FC236}">
                <a16:creationId xmlns:a16="http://schemas.microsoft.com/office/drawing/2014/main" id="{C91437BC-8376-2F4A-A857-FB74977E00DF}"/>
              </a:ext>
            </a:extLst>
          </p:cNvPr>
          <p:cNvGraphicFramePr>
            <a:graphicFrameLocks noGrp="1"/>
          </p:cNvGraphicFramePr>
          <p:nvPr/>
        </p:nvGraphicFramePr>
        <p:xfrm>
          <a:off x="4635957" y="4331250"/>
          <a:ext cx="37664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65">
                  <a:extLst>
                    <a:ext uri="{9D8B030D-6E8A-4147-A177-3AD203B41FA5}">
                      <a16:colId xmlns:a16="http://schemas.microsoft.com/office/drawing/2014/main" val="3766991820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2488432527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535094224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377248185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2661802466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3176837313"/>
                    </a:ext>
                  </a:extLst>
                </a:gridCol>
                <a:gridCol w="538065">
                  <a:extLst>
                    <a:ext uri="{9D8B030D-6E8A-4147-A177-3AD203B41FA5}">
                      <a16:colId xmlns:a16="http://schemas.microsoft.com/office/drawing/2014/main" val="5518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070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(f)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137071"/>
                  </a:ext>
                </a:extLst>
              </a:tr>
            </a:tbl>
          </a:graphicData>
        </a:graphic>
      </p:graphicFrame>
      <p:sp>
        <p:nvSpPr>
          <p:cNvPr id="68" name="弧形向右箭號 44">
            <a:extLst>
              <a:ext uri="{FF2B5EF4-FFF2-40B4-BE49-F238E27FC236}">
                <a16:creationId xmlns:a16="http://schemas.microsoft.com/office/drawing/2014/main" id="{779D669C-A82F-FF43-A7CF-E187135875BE}"/>
              </a:ext>
            </a:extLst>
          </p:cNvPr>
          <p:cNvSpPr/>
          <p:nvPr/>
        </p:nvSpPr>
        <p:spPr>
          <a:xfrm rot="16200000">
            <a:off x="6190396" y="2619513"/>
            <a:ext cx="224884" cy="449037"/>
          </a:xfrm>
          <a:prstGeom prst="curvedRightArrow">
            <a:avLst/>
          </a:prstGeom>
          <a:solidFill>
            <a:srgbClr val="FE967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9" name="弧形向右箭號 45">
            <a:extLst>
              <a:ext uri="{FF2B5EF4-FFF2-40B4-BE49-F238E27FC236}">
                <a16:creationId xmlns:a16="http://schemas.microsoft.com/office/drawing/2014/main" id="{DEB17F65-D645-4F43-A474-E950B79FAB81}"/>
              </a:ext>
            </a:extLst>
          </p:cNvPr>
          <p:cNvSpPr/>
          <p:nvPr/>
        </p:nvSpPr>
        <p:spPr>
          <a:xfrm rot="16200000">
            <a:off x="6732637" y="2615252"/>
            <a:ext cx="224884" cy="449037"/>
          </a:xfrm>
          <a:prstGeom prst="curvedRightArrow">
            <a:avLst/>
          </a:prstGeom>
          <a:solidFill>
            <a:srgbClr val="FE967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0" name="弧形向右箭號 46">
            <a:extLst>
              <a:ext uri="{FF2B5EF4-FFF2-40B4-BE49-F238E27FC236}">
                <a16:creationId xmlns:a16="http://schemas.microsoft.com/office/drawing/2014/main" id="{024C947D-C5A6-344E-9A87-C27FB1D6E898}"/>
              </a:ext>
            </a:extLst>
          </p:cNvPr>
          <p:cNvSpPr/>
          <p:nvPr/>
        </p:nvSpPr>
        <p:spPr>
          <a:xfrm rot="16200000">
            <a:off x="7283055" y="2615252"/>
            <a:ext cx="224884" cy="449037"/>
          </a:xfrm>
          <a:prstGeom prst="curvedRightArrow">
            <a:avLst/>
          </a:prstGeom>
          <a:solidFill>
            <a:srgbClr val="FE967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1" name="弧形向右箭號 48">
            <a:extLst>
              <a:ext uri="{FF2B5EF4-FFF2-40B4-BE49-F238E27FC236}">
                <a16:creationId xmlns:a16="http://schemas.microsoft.com/office/drawing/2014/main" id="{7FAB62FF-10B1-3147-BAC9-322BAB16BD68}"/>
              </a:ext>
            </a:extLst>
          </p:cNvPr>
          <p:cNvSpPr/>
          <p:nvPr/>
        </p:nvSpPr>
        <p:spPr>
          <a:xfrm rot="16200000">
            <a:off x="6719707" y="3794265"/>
            <a:ext cx="224884" cy="449037"/>
          </a:xfrm>
          <a:prstGeom prst="curvedRightArrow">
            <a:avLst/>
          </a:prstGeom>
          <a:solidFill>
            <a:srgbClr val="FE967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2" name="弧形向右箭號 49">
            <a:extLst>
              <a:ext uri="{FF2B5EF4-FFF2-40B4-BE49-F238E27FC236}">
                <a16:creationId xmlns:a16="http://schemas.microsoft.com/office/drawing/2014/main" id="{3199FEDB-9D0E-0442-A094-7AFD3A93B2AB}"/>
              </a:ext>
            </a:extLst>
          </p:cNvPr>
          <p:cNvSpPr/>
          <p:nvPr/>
        </p:nvSpPr>
        <p:spPr>
          <a:xfrm rot="16200000">
            <a:off x="7261948" y="3790004"/>
            <a:ext cx="224884" cy="449037"/>
          </a:xfrm>
          <a:prstGeom prst="curvedRightArrow">
            <a:avLst/>
          </a:prstGeom>
          <a:solidFill>
            <a:srgbClr val="FE967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3" name="弧形向右箭號 50">
            <a:extLst>
              <a:ext uri="{FF2B5EF4-FFF2-40B4-BE49-F238E27FC236}">
                <a16:creationId xmlns:a16="http://schemas.microsoft.com/office/drawing/2014/main" id="{34024B8E-A144-0B43-BE5C-CF1EFCEF704A}"/>
              </a:ext>
            </a:extLst>
          </p:cNvPr>
          <p:cNvSpPr/>
          <p:nvPr/>
        </p:nvSpPr>
        <p:spPr>
          <a:xfrm rot="16200000">
            <a:off x="7812366" y="3790004"/>
            <a:ext cx="224884" cy="449037"/>
          </a:xfrm>
          <a:prstGeom prst="curvedRightArrow">
            <a:avLst/>
          </a:prstGeom>
          <a:solidFill>
            <a:srgbClr val="FE967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74" name="表格 52">
            <a:extLst>
              <a:ext uri="{FF2B5EF4-FFF2-40B4-BE49-F238E27FC236}">
                <a16:creationId xmlns:a16="http://schemas.microsoft.com/office/drawing/2014/main" id="{A570F65C-0193-C54D-B360-41B68D2FDCA9}"/>
              </a:ext>
            </a:extLst>
          </p:cNvPr>
          <p:cNvGraphicFramePr>
            <a:graphicFrameLocks noGrp="1"/>
          </p:cNvGraphicFramePr>
          <p:nvPr/>
        </p:nvGraphicFramePr>
        <p:xfrm>
          <a:off x="3983883" y="1961156"/>
          <a:ext cx="53806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65">
                  <a:extLst>
                    <a:ext uri="{9D8B030D-6E8A-4147-A177-3AD203B41FA5}">
                      <a16:colId xmlns:a16="http://schemas.microsoft.com/office/drawing/2014/main" val="3756286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temp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829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358102"/>
                  </a:ext>
                </a:extLst>
              </a:tr>
            </a:tbl>
          </a:graphicData>
        </a:graphic>
      </p:graphicFrame>
      <p:graphicFrame>
        <p:nvGraphicFramePr>
          <p:cNvPr id="75" name="表格 53">
            <a:extLst>
              <a:ext uri="{FF2B5EF4-FFF2-40B4-BE49-F238E27FC236}">
                <a16:creationId xmlns:a16="http://schemas.microsoft.com/office/drawing/2014/main" id="{BF0B16B7-809B-7D48-8F81-4B72E8D0F05C}"/>
              </a:ext>
            </a:extLst>
          </p:cNvPr>
          <p:cNvGraphicFramePr>
            <a:graphicFrameLocks noGrp="1"/>
          </p:cNvGraphicFramePr>
          <p:nvPr/>
        </p:nvGraphicFramePr>
        <p:xfrm>
          <a:off x="3983882" y="3140169"/>
          <a:ext cx="53806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65">
                  <a:extLst>
                    <a:ext uri="{9D8B030D-6E8A-4147-A177-3AD203B41FA5}">
                      <a16:colId xmlns:a16="http://schemas.microsoft.com/office/drawing/2014/main" val="3756286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temp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829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358102"/>
                  </a:ext>
                </a:extLst>
              </a:tr>
            </a:tbl>
          </a:graphicData>
        </a:graphic>
      </p:graphicFrame>
      <p:graphicFrame>
        <p:nvGraphicFramePr>
          <p:cNvPr id="76" name="表格 54">
            <a:extLst>
              <a:ext uri="{FF2B5EF4-FFF2-40B4-BE49-F238E27FC236}">
                <a16:creationId xmlns:a16="http://schemas.microsoft.com/office/drawing/2014/main" id="{BFA73099-2A99-CF47-A35D-DB9CA3D552D9}"/>
              </a:ext>
            </a:extLst>
          </p:cNvPr>
          <p:cNvGraphicFramePr>
            <a:graphicFrameLocks noGrp="1"/>
          </p:cNvGraphicFramePr>
          <p:nvPr/>
        </p:nvGraphicFramePr>
        <p:xfrm>
          <a:off x="3983881" y="4319003"/>
          <a:ext cx="53806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65">
                  <a:extLst>
                    <a:ext uri="{9D8B030D-6E8A-4147-A177-3AD203B41FA5}">
                      <a16:colId xmlns:a16="http://schemas.microsoft.com/office/drawing/2014/main" val="3756286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temp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829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358102"/>
                  </a:ext>
                </a:extLst>
              </a:tr>
            </a:tbl>
          </a:graphicData>
        </a:graphic>
      </p:graphicFrame>
      <p:graphicFrame>
        <p:nvGraphicFramePr>
          <p:cNvPr id="77" name="表格 55">
            <a:extLst>
              <a:ext uri="{FF2B5EF4-FFF2-40B4-BE49-F238E27FC236}">
                <a16:creationId xmlns:a16="http://schemas.microsoft.com/office/drawing/2014/main" id="{3CBAD709-D847-A54A-B76C-B529EA58941F}"/>
              </a:ext>
            </a:extLst>
          </p:cNvPr>
          <p:cNvGraphicFramePr>
            <a:graphicFrameLocks noGrp="1"/>
          </p:cNvGraphicFramePr>
          <p:nvPr/>
        </p:nvGraphicFramePr>
        <p:xfrm>
          <a:off x="8512731" y="1985648"/>
          <a:ext cx="53806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65">
                  <a:extLst>
                    <a:ext uri="{9D8B030D-6E8A-4147-A177-3AD203B41FA5}">
                      <a16:colId xmlns:a16="http://schemas.microsoft.com/office/drawing/2014/main" val="3756286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temp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829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358102"/>
                  </a:ext>
                </a:extLst>
              </a:tr>
            </a:tbl>
          </a:graphicData>
        </a:graphic>
      </p:graphicFrame>
      <p:graphicFrame>
        <p:nvGraphicFramePr>
          <p:cNvPr id="78" name="表格 56">
            <a:extLst>
              <a:ext uri="{FF2B5EF4-FFF2-40B4-BE49-F238E27FC236}">
                <a16:creationId xmlns:a16="http://schemas.microsoft.com/office/drawing/2014/main" id="{B81FCCA8-E312-CA4D-AD24-CF95604055A1}"/>
              </a:ext>
            </a:extLst>
          </p:cNvPr>
          <p:cNvGraphicFramePr>
            <a:graphicFrameLocks noGrp="1"/>
          </p:cNvGraphicFramePr>
          <p:nvPr/>
        </p:nvGraphicFramePr>
        <p:xfrm>
          <a:off x="8512730" y="3164661"/>
          <a:ext cx="53806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65">
                  <a:extLst>
                    <a:ext uri="{9D8B030D-6E8A-4147-A177-3AD203B41FA5}">
                      <a16:colId xmlns:a16="http://schemas.microsoft.com/office/drawing/2014/main" val="3756286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tx1"/>
                          </a:solidFill>
                        </a:rPr>
                        <a:t>temp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829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358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6378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9821-BB2F-4549-A31E-6BDF29074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Insertion Sort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5BE92-2CF6-1A46-BE92-7FECD56F7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897DB-5758-7742-8448-B021180D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56</a:t>
            </a:fld>
            <a:endParaRPr lang="en-TW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36BE6-735B-EF46-A0CF-70AB5EB25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80" y="1795293"/>
            <a:ext cx="7893237" cy="391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388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7642A-5810-0348-8E84-672A5098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Insertion Sort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25C03-FDC7-5A4C-AA4B-A3893B288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83009-5A2D-DF4A-8E02-039702F17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57</a:t>
            </a:fld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F3E8A-94A0-E24D-808A-F55A15F9B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55" y="2192647"/>
            <a:ext cx="8556888" cy="370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507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B2558-BDAD-5649-BE93-F39451029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Code for Insertion Sort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F3F94-3CCC-7742-8555-315EDD15D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public static void </a:t>
            </a:r>
            <a:r>
              <a:rPr lang="en-US" dirty="0" err="1"/>
              <a:t>insertionSort</a:t>
            </a:r>
            <a:r>
              <a:rPr lang="en-US" dirty="0"/>
              <a:t>() { </a:t>
            </a:r>
          </a:p>
          <a:p>
            <a:pPr marL="457200" lvl="1" indent="0">
              <a:buNone/>
            </a:pPr>
            <a:r>
              <a:rPr lang="en-US" sz="2800" dirty="0"/>
              <a:t>for (int outer = 1; outer &lt; </a:t>
            </a:r>
            <a:r>
              <a:rPr lang="en-US" sz="2800" dirty="0" err="1"/>
              <a:t>array.length</a:t>
            </a:r>
            <a:r>
              <a:rPr lang="en-US" sz="2800" dirty="0"/>
              <a:t>; outer++) { </a:t>
            </a:r>
          </a:p>
          <a:p>
            <a:pPr marL="457200" lvl="1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// outer is the next element to be sorted </a:t>
            </a:r>
          </a:p>
          <a:p>
            <a:pPr marL="914400" lvl="2" indent="0">
              <a:buNone/>
            </a:pPr>
            <a:r>
              <a:rPr lang="en-US" sz="2800" dirty="0"/>
              <a:t>int temp = array[outer]; </a:t>
            </a:r>
            <a:r>
              <a:rPr lang="en-US" sz="2800" dirty="0">
                <a:solidFill>
                  <a:srgbClr val="FF0000"/>
                </a:solidFill>
              </a:rPr>
              <a:t>//back it up </a:t>
            </a:r>
          </a:p>
          <a:p>
            <a:pPr marL="914400" lvl="2" indent="0">
              <a:buNone/>
            </a:pPr>
            <a:r>
              <a:rPr lang="en-US" sz="2800" dirty="0"/>
              <a:t>int inner = outer; </a:t>
            </a:r>
            <a:r>
              <a:rPr lang="en-US" sz="2800" dirty="0">
                <a:solidFill>
                  <a:srgbClr val="FF0000"/>
                </a:solidFill>
              </a:rPr>
              <a:t>// inner used to track shifts </a:t>
            </a:r>
          </a:p>
          <a:p>
            <a:pPr marL="914400" lvl="2" indent="0">
              <a:buNone/>
            </a:pPr>
            <a:r>
              <a:rPr lang="en-US" sz="2800" dirty="0"/>
              <a:t>while (inner &gt; 0 &amp;&amp; array[inner - 1] &gt;= temp) { </a:t>
            </a:r>
          </a:p>
          <a:p>
            <a:pPr marL="1371600" lvl="3" indent="0">
              <a:buNone/>
            </a:pPr>
            <a:r>
              <a:rPr lang="en-US" sz="2800" dirty="0"/>
              <a:t>array[inner] = array[inner - 1]; // swap </a:t>
            </a:r>
          </a:p>
          <a:p>
            <a:pPr marL="1371600" lvl="3" indent="0">
              <a:buNone/>
            </a:pPr>
            <a:r>
              <a:rPr lang="en-US" sz="2800" dirty="0"/>
              <a:t>inner--; </a:t>
            </a:r>
          </a:p>
          <a:p>
            <a:pPr marL="914400" lvl="2" indent="0">
              <a:buNone/>
            </a:pPr>
            <a:r>
              <a:rPr lang="en-US" sz="2800" dirty="0"/>
              <a:t>} //shift them all right until one is smaller </a:t>
            </a:r>
          </a:p>
          <a:p>
            <a:pPr marL="914400" lvl="2" indent="0">
              <a:buNone/>
            </a:pPr>
            <a:r>
              <a:rPr lang="en-US" sz="2800" dirty="0"/>
              <a:t>array[inner] = temp; </a:t>
            </a:r>
          </a:p>
          <a:p>
            <a:pPr marL="457200" lvl="1" indent="0">
              <a:buNone/>
            </a:pPr>
            <a:r>
              <a:rPr lang="en-US" sz="2800" dirty="0"/>
              <a:t>} </a:t>
            </a:r>
          </a:p>
          <a:p>
            <a:pPr marL="0" indent="0">
              <a:buNone/>
            </a:pPr>
            <a:r>
              <a:rPr lang="en-US" dirty="0"/>
              <a:t>}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270D6-AD24-9D44-B46B-99E4DB34C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550723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4CDF4-891B-9E4B-8C67-2D9BA36BB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Analysis of insertion sort </a:t>
            </a:r>
            <a:endParaRPr lang="en-TW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5EC038-B5BB-244A-948D-859A2BA9BC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run once through the outer loop, inserting each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 elements </a:t>
                </a:r>
              </a:p>
              <a:p>
                <a:r>
                  <a:rPr lang="en-US" dirty="0"/>
                  <a:t>On average, there 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dirty="0"/>
                  <a:t> elements already sorted </a:t>
                </a:r>
              </a:p>
              <a:p>
                <a:pPr lvl="1"/>
                <a:r>
                  <a:rPr lang="en-US" dirty="0"/>
                  <a:t>The inner loop checks and moves half of these </a:t>
                </a:r>
              </a:p>
              <a:p>
                <a:pPr lvl="1"/>
                <a:r>
                  <a:rPr lang="en-US" dirty="0"/>
                  <a:t>This gives a second factor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</a:t>
                </a:r>
              </a:p>
              <a:p>
                <a:r>
                  <a:rPr lang="en-US" dirty="0"/>
                  <a:t>Hence, the time required for an insertion sort of an array of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 elements is proportional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</a:t>
                </a:r>
              </a:p>
              <a:p>
                <a:r>
                  <a:rPr lang="en-US" dirty="0"/>
                  <a:t>Discarding constants, we find that insertion sort is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already 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sorted data</a:t>
                </a:r>
                <a:r>
                  <a:rPr lang="en-US" dirty="0"/>
                  <a:t>, runs in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 </a:t>
                </a:r>
              </a:p>
              <a:p>
                <a:r>
                  <a:rPr lang="en-US" dirty="0"/>
                  <a:t>For data arranged in inverse order, runs no faster than bubble sort 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5EC038-B5BB-244A-948D-859A2BA9BC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0" t="-1856" r="-1906" b="-2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FB166-70C9-4849-B8A7-F0800DDD3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09235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BEDF-1050-0A44-88B1-523462E4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Sorting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79048A-7ED3-B348-817C-46319788C1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All of these comparison based sort algorithms have a complexity of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 </a:t>
                </a:r>
                <a:endParaRPr lang="en-US" dirty="0"/>
              </a:p>
              <a:p>
                <a:r>
                  <a:rPr lang="en-US" dirty="0"/>
                  <a:t>This means that as the size of the array increases, the time taken to sort it will increase by that amount squared </a:t>
                </a:r>
              </a:p>
              <a:p>
                <a:pPr lvl="1"/>
                <a:r>
                  <a:rPr lang="en-US" sz="2800" dirty="0"/>
                  <a:t>An array that is twice as big will take four times longer to sort </a:t>
                </a:r>
              </a:p>
              <a:p>
                <a:pPr lvl="1"/>
                <a:r>
                  <a:rPr lang="en-US" sz="2800" dirty="0"/>
                  <a:t>An array that is three times bigger will take nine times longer to sort </a:t>
                </a:r>
              </a:p>
              <a:p>
                <a:endParaRPr lang="en-US" dirty="0"/>
              </a:p>
              <a:p>
                <a:r>
                  <a:rPr lang="en-US" dirty="0"/>
                  <a:t>For that reason, these algorithms are only used to sort small amounts of data! 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79048A-7ED3-B348-817C-46319788C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r="-219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2A71F-5487-C04E-BF4D-CDA74F74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205271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731C-20D1-B54F-97AE-ABD1CE3F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Analysis of insertion sort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876D93-23A3-9849-A4C9-9BF62950A3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the worst case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of insertion </a:t>
                </a:r>
                <a:r>
                  <a:rPr lang="zh-TW" altLang="zh-TW" dirty="0"/>
                  <a:t>（</a:t>
                </a:r>
                <a:r>
                  <a:rPr lang="en-US" altLang="zh-TW" dirty="0"/>
                  <a:t>straight forward insertion</a:t>
                </a:r>
                <a:r>
                  <a:rPr lang="zh-TW" altLang="zh-TW" dirty="0"/>
                  <a:t>）</a:t>
                </a:r>
                <a:endParaRPr lang="en-US" altLang="zh-TW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0+1+2+3+…+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876D93-23A3-9849-A4C9-9BF62950A3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2093" r="-190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3CD1B-AAB1-CC41-8922-FD9681918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381347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774A-E320-7841-AD31-025B1BFC8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Comparison based sort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EB686-1515-9242-9685-C768CAA24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bubble sort </a:t>
            </a:r>
          </a:p>
          <a:p>
            <a:r>
              <a:rPr lang="en-US" b="1" dirty="0"/>
              <a:t>selection sort </a:t>
            </a:r>
          </a:p>
          <a:p>
            <a:r>
              <a:rPr lang="en-US" b="1" dirty="0"/>
              <a:t>insertion sort </a:t>
            </a:r>
          </a:p>
          <a:p>
            <a:r>
              <a:rPr lang="en-US" b="1" dirty="0">
                <a:solidFill>
                  <a:srgbClr val="FF0000"/>
                </a:solidFill>
              </a:rPr>
              <a:t>quick sort</a:t>
            </a:r>
          </a:p>
          <a:p>
            <a:r>
              <a:rPr lang="en-US" b="1" dirty="0"/>
              <a:t>merge sort </a:t>
            </a:r>
            <a:endParaRPr lang="en-US" b="1" dirty="0">
              <a:solidFill>
                <a:srgbClr val="FF0000"/>
              </a:solidFill>
            </a:endParaRP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8D6E7-C72B-C340-9484-63A702801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585825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F29F0-5259-504D-8799-A3DAE708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b="1" dirty="0"/>
              <a:t>Quick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89DE0-F26E-E941-A610-C09367719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Input: </a:t>
            </a:r>
            <a:r>
              <a:rPr lang="en-US" altLang="zh-TW" dirty="0"/>
              <a:t>A</a:t>
            </a:r>
            <a:r>
              <a:rPr lang="en-US" altLang="zh-TW" baseline="-25000" dirty="0"/>
              <a:t>1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en-US" altLang="zh-TW" baseline="-25000" dirty="0"/>
              <a:t>2</a:t>
            </a:r>
            <a:r>
              <a:rPr lang="en-US" altLang="zh-TW" dirty="0"/>
              <a:t>, …, A</a:t>
            </a:r>
            <a:r>
              <a:rPr lang="en-US" altLang="zh-TW" baseline="-25000" dirty="0"/>
              <a:t>n</a:t>
            </a:r>
            <a:endParaRPr lang="en-US" dirty="0"/>
          </a:p>
          <a:p>
            <a:r>
              <a:rPr lang="en-US" dirty="0"/>
              <a:t>Partition array: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Pick Pivot, </a:t>
            </a:r>
            <a:r>
              <a:rPr lang="en-US" altLang="zh-TW" sz="2800" dirty="0"/>
              <a:t>A</a:t>
            </a:r>
            <a:r>
              <a:rPr lang="en-US" altLang="zh-TW" sz="2800" baseline="-25000" dirty="0"/>
              <a:t>p</a:t>
            </a:r>
            <a:r>
              <a:rPr lang="en-US" sz="2800" dirty="0"/>
              <a:t>, which it is in its final position   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Everything larger than pivot has higher index 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Everything less than pivot has lower index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Recursion:</a:t>
            </a:r>
          </a:p>
          <a:p>
            <a:pPr lvl="1"/>
            <a:r>
              <a:rPr lang="en-US" sz="2800" dirty="0"/>
              <a:t>Partition left-half (recursively)</a:t>
            </a:r>
          </a:p>
          <a:p>
            <a:pPr lvl="1"/>
            <a:r>
              <a:rPr lang="en-US" sz="2800" dirty="0"/>
              <a:t>Partition right-half (recursively)</a:t>
            </a:r>
          </a:p>
          <a:p>
            <a:pPr lvl="1"/>
            <a:r>
              <a:rPr lang="en-US" sz="2800" dirty="0"/>
              <a:t>Base case: singletons are already sorted</a:t>
            </a:r>
            <a:endParaRPr lang="en-TW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0E70D-A671-4444-8BB8-6E1537AE5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62</a:t>
            </a:fld>
            <a:endParaRPr lang="en-TW"/>
          </a:p>
        </p:txBody>
      </p:sp>
      <p:graphicFrame>
        <p:nvGraphicFramePr>
          <p:cNvPr id="5" name="表格 3">
            <a:extLst>
              <a:ext uri="{FF2B5EF4-FFF2-40B4-BE49-F238E27FC236}">
                <a16:creationId xmlns:a16="http://schemas.microsoft.com/office/drawing/2014/main" id="{13D3463E-5EDA-DA4C-A67E-7B483A267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583101"/>
              </p:ext>
            </p:extLst>
          </p:nvPr>
        </p:nvGraphicFramePr>
        <p:xfrm>
          <a:off x="913844" y="3429000"/>
          <a:ext cx="6660847" cy="103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18605">
                  <a:extLst>
                    <a:ext uri="{9D8B030D-6E8A-4147-A177-3AD203B41FA5}">
                      <a16:colId xmlns:a16="http://schemas.microsoft.com/office/drawing/2014/main" val="3766203747"/>
                    </a:ext>
                  </a:extLst>
                </a:gridCol>
                <a:gridCol w="906862">
                  <a:extLst>
                    <a:ext uri="{9D8B030D-6E8A-4147-A177-3AD203B41FA5}">
                      <a16:colId xmlns:a16="http://schemas.microsoft.com/office/drawing/2014/main" val="291698051"/>
                    </a:ext>
                  </a:extLst>
                </a:gridCol>
                <a:gridCol w="2835380">
                  <a:extLst>
                    <a:ext uri="{9D8B030D-6E8A-4147-A177-3AD203B41FA5}">
                      <a16:colId xmlns:a16="http://schemas.microsoft.com/office/drawing/2014/main" val="1783798824"/>
                    </a:ext>
                  </a:extLst>
                </a:gridCol>
              </a:tblGrid>
              <a:tr h="2427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…………………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sz="2800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zh-TW" altLang="en-US" sz="28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…………………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6997991"/>
                  </a:ext>
                </a:extLst>
              </a:tr>
              <a:tr h="4370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 than A</a:t>
                      </a:r>
                      <a:r>
                        <a:rPr lang="en-US" altLang="zh-TW" sz="28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Large than A</a:t>
                      </a:r>
                      <a:r>
                        <a:rPr lang="en-US" altLang="zh-TW" sz="28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1877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9365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63747-2820-4B47-A071-7D2CC067C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b="1" dirty="0"/>
              <a:t>Analysis</a:t>
            </a:r>
            <a:r>
              <a:rPr lang="zh-TW" altLang="en-US" b="1" dirty="0"/>
              <a:t> </a:t>
            </a:r>
            <a:r>
              <a:rPr lang="en-US" altLang="zh-TW" b="1" dirty="0"/>
              <a:t>of Quick Sort</a:t>
            </a:r>
            <a:endParaRPr lang="en-TW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A9DBCD-A26F-1A49-9B67-CD0610E1CE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/>
                  <a:t>If we always select the first element being the pivot element, then the time complexity of worst case is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sz="2400" i="1" dirty="0"/>
              </a:p>
              <a:p>
                <a:pPr lvl="1"/>
                <a:r>
                  <a:rPr lang="en-US" altLang="zh-TW" dirty="0"/>
                  <a:t>input already sorted </a:t>
                </a:r>
                <a:r>
                  <a:rPr lang="en-US" altLang="zh-TW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TW" dirty="0"/>
              </a:p>
              <a:p>
                <a:pPr marL="457200" lvl="1" indent="0">
                  <a:buNone/>
                </a:pPr>
                <a:r>
                  <a:rPr lang="en-TW" dirty="0"/>
                  <a:t>Step 1. compare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TW" dirty="0"/>
                  <a:t> times</a:t>
                </a:r>
              </a:p>
              <a:p>
                <a:pPr lvl="1"/>
                <a:endParaRPr lang="en-TW" dirty="0"/>
              </a:p>
              <a:p>
                <a:pPr lvl="1"/>
                <a:endParaRPr lang="en-TW" dirty="0"/>
              </a:p>
              <a:p>
                <a:pPr marL="457200" lvl="1" indent="0">
                  <a:buNone/>
                </a:pPr>
                <a:r>
                  <a:rPr lang="en-TW" dirty="0"/>
                  <a:t>Step 2. compare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−2)</m:t>
                    </m:r>
                  </m:oMath>
                </a14:m>
                <a:r>
                  <a:rPr lang="en-TW" dirty="0"/>
                  <a:t> times</a:t>
                </a:r>
              </a:p>
              <a:p>
                <a:pPr marL="457200" lvl="1" indent="0">
                  <a:buNone/>
                </a:pPr>
                <a:endParaRPr lang="en-TW" dirty="0"/>
              </a:p>
              <a:p>
                <a:pPr lvl="1"/>
                <a:endParaRPr lang="en-TW" dirty="0"/>
              </a:p>
              <a:p>
                <a:pPr marL="457200" lvl="1" indent="0">
                  <a:buNone/>
                </a:pPr>
                <a:endParaRPr lang="en-TW" b="1" dirty="0"/>
              </a:p>
              <a:p>
                <a:pPr marL="457200" lvl="1" indent="0">
                  <a:buNone/>
                </a:pPr>
                <a:r>
                  <a:rPr lang="en-TW" b="1" dirty="0"/>
                  <a:t>…</a:t>
                </a:r>
              </a:p>
              <a:p>
                <a:pPr marL="457200" lvl="1" indent="0">
                  <a:buNone/>
                </a:pPr>
                <a:r>
                  <a:rPr lang="en-TW" dirty="0"/>
                  <a:t>Step n-1. compare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TW" dirty="0"/>
                  <a:t> times</a:t>
                </a:r>
              </a:p>
              <a:p>
                <a:pPr lvl="1"/>
                <a:endParaRPr lang="en-TW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A9DBCD-A26F-1A49-9B67-CD0610E1CE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78" t="-1395" r="-87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6FE7E-F4C1-F74E-A230-7E8C6C1CD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63</a:t>
            </a:fld>
            <a:endParaRPr lang="en-TW"/>
          </a:p>
        </p:txBody>
      </p:sp>
      <p:graphicFrame>
        <p:nvGraphicFramePr>
          <p:cNvPr id="5" name="表格 3">
            <a:extLst>
              <a:ext uri="{FF2B5EF4-FFF2-40B4-BE49-F238E27FC236}">
                <a16:creationId xmlns:a16="http://schemas.microsoft.com/office/drawing/2014/main" id="{900E9E28-DC79-B74E-BDAD-55B5CC498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20863"/>
              </p:ext>
            </p:extLst>
          </p:nvPr>
        </p:nvGraphicFramePr>
        <p:xfrm>
          <a:off x="1081558" y="2571356"/>
          <a:ext cx="4906189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4319">
                  <a:extLst>
                    <a:ext uri="{9D8B030D-6E8A-4147-A177-3AD203B41FA5}">
                      <a16:colId xmlns:a16="http://schemas.microsoft.com/office/drawing/2014/main" val="291698051"/>
                    </a:ext>
                  </a:extLst>
                </a:gridCol>
                <a:gridCol w="4151870">
                  <a:extLst>
                    <a:ext uri="{9D8B030D-6E8A-4147-A177-3AD203B41FA5}">
                      <a16:colId xmlns:a16="http://schemas.microsoft.com/office/drawing/2014/main" val="1783798824"/>
                    </a:ext>
                  </a:extLst>
                </a:gridCol>
              </a:tblGrid>
              <a:tr h="2427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sz="24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…………...………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6997991"/>
                  </a:ext>
                </a:extLst>
              </a:tr>
              <a:tr h="437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Large than A</a:t>
                      </a:r>
                      <a:r>
                        <a:rPr lang="en-US" altLang="zh-TW" sz="24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1877766"/>
                  </a:ext>
                </a:extLst>
              </a:tr>
            </a:tbl>
          </a:graphicData>
        </a:graphic>
      </p:graphicFrame>
      <p:graphicFrame>
        <p:nvGraphicFramePr>
          <p:cNvPr id="6" name="表格 3">
            <a:extLst>
              <a:ext uri="{FF2B5EF4-FFF2-40B4-BE49-F238E27FC236}">
                <a16:creationId xmlns:a16="http://schemas.microsoft.com/office/drawing/2014/main" id="{83AFFBE5-160B-304B-A9C4-AEDB483D25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228379"/>
              </p:ext>
            </p:extLst>
          </p:nvPr>
        </p:nvGraphicFramePr>
        <p:xfrm>
          <a:off x="1044486" y="3904381"/>
          <a:ext cx="4726215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6695">
                  <a:extLst>
                    <a:ext uri="{9D8B030D-6E8A-4147-A177-3AD203B41FA5}">
                      <a16:colId xmlns:a16="http://schemas.microsoft.com/office/drawing/2014/main" val="291698051"/>
                    </a:ext>
                  </a:extLst>
                </a:gridCol>
                <a:gridCol w="823001">
                  <a:extLst>
                    <a:ext uri="{9D8B030D-6E8A-4147-A177-3AD203B41FA5}">
                      <a16:colId xmlns:a16="http://schemas.microsoft.com/office/drawing/2014/main" val="1360601432"/>
                    </a:ext>
                  </a:extLst>
                </a:gridCol>
                <a:gridCol w="3026519">
                  <a:extLst>
                    <a:ext uri="{9D8B030D-6E8A-4147-A177-3AD203B41FA5}">
                      <a16:colId xmlns:a16="http://schemas.microsoft.com/office/drawing/2014/main" val="1783798824"/>
                    </a:ext>
                  </a:extLst>
                </a:gridCol>
              </a:tblGrid>
              <a:tr h="2427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sz="24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sz="24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…………………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6997991"/>
                  </a:ext>
                </a:extLst>
              </a:tr>
              <a:tr h="437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Large than A</a:t>
                      </a:r>
                      <a:r>
                        <a:rPr lang="en-US" altLang="zh-TW" sz="24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187776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C164CF0-B557-A64E-BC9A-8048105D36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0532"/>
              </p:ext>
            </p:extLst>
          </p:nvPr>
        </p:nvGraphicFramePr>
        <p:xfrm>
          <a:off x="1044486" y="5783248"/>
          <a:ext cx="4399565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9913">
                  <a:extLst>
                    <a:ext uri="{9D8B030D-6E8A-4147-A177-3AD203B41FA5}">
                      <a16:colId xmlns:a16="http://schemas.microsoft.com/office/drawing/2014/main" val="1154420928"/>
                    </a:ext>
                  </a:extLst>
                </a:gridCol>
                <a:gridCol w="879913">
                  <a:extLst>
                    <a:ext uri="{9D8B030D-6E8A-4147-A177-3AD203B41FA5}">
                      <a16:colId xmlns:a16="http://schemas.microsoft.com/office/drawing/2014/main" val="2493234389"/>
                    </a:ext>
                  </a:extLst>
                </a:gridCol>
                <a:gridCol w="879913">
                  <a:extLst>
                    <a:ext uri="{9D8B030D-6E8A-4147-A177-3AD203B41FA5}">
                      <a16:colId xmlns:a16="http://schemas.microsoft.com/office/drawing/2014/main" val="1806530747"/>
                    </a:ext>
                  </a:extLst>
                </a:gridCol>
                <a:gridCol w="879913">
                  <a:extLst>
                    <a:ext uri="{9D8B030D-6E8A-4147-A177-3AD203B41FA5}">
                      <a16:colId xmlns:a16="http://schemas.microsoft.com/office/drawing/2014/main" val="3170528573"/>
                    </a:ext>
                  </a:extLst>
                </a:gridCol>
                <a:gridCol w="879913">
                  <a:extLst>
                    <a:ext uri="{9D8B030D-6E8A-4147-A177-3AD203B41FA5}">
                      <a16:colId xmlns:a16="http://schemas.microsoft.com/office/drawing/2014/main" val="1864955975"/>
                    </a:ext>
                  </a:extLst>
                </a:gridCol>
              </a:tblGrid>
              <a:tr h="2427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sz="24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sz="24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sz="24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n-1</a:t>
                      </a:r>
                      <a:endParaRPr lang="zh-TW" altLang="en-US" sz="24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altLang="zh-TW" sz="2400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TW" altLang="en-US" sz="24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959900"/>
                  </a:ext>
                </a:extLst>
              </a:tr>
            </a:tbl>
          </a:graphicData>
        </a:graphic>
      </p:graphicFrame>
      <p:sp>
        <p:nvSpPr>
          <p:cNvPr id="8" name="Right Brace 7">
            <a:extLst>
              <a:ext uri="{FF2B5EF4-FFF2-40B4-BE49-F238E27FC236}">
                <a16:creationId xmlns:a16="http://schemas.microsoft.com/office/drawing/2014/main" id="{680FE32B-8DA3-5F4C-AA06-090CDB1AE94C}"/>
              </a:ext>
            </a:extLst>
          </p:cNvPr>
          <p:cNvSpPr/>
          <p:nvPr/>
        </p:nvSpPr>
        <p:spPr>
          <a:xfrm>
            <a:off x="5306880" y="2435430"/>
            <a:ext cx="463822" cy="3619381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2AF47B-E549-5548-A135-5C9C4DFEB66A}"/>
                  </a:ext>
                </a:extLst>
              </p:cNvPr>
              <p:cNvSpPr txBox="1"/>
              <p:nvPr/>
            </p:nvSpPr>
            <p:spPr>
              <a:xfrm>
                <a:off x="5770702" y="3258166"/>
                <a:ext cx="3323870" cy="1748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sz="2400" smtClean="0"/>
                      <m:t>ummation</m:t>
                    </m:r>
                  </m:oMath>
                </a14:m>
                <a:endParaRPr lang="en-US" sz="2400" dirty="0"/>
              </a:p>
              <a:p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+…+2+1</m:t>
                    </m:r>
                  </m:oMath>
                </a14:m>
                <a:endParaRPr lang="en-TW" sz="2400" dirty="0"/>
              </a:p>
              <a:p>
                <a:r>
                  <a:rPr lang="en-TW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TW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2AF47B-E549-5548-A135-5C9C4DFEB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702" y="3258166"/>
                <a:ext cx="3323870" cy="1748748"/>
              </a:xfrm>
              <a:prstGeom prst="rect">
                <a:avLst/>
              </a:prstGeom>
              <a:blipFill>
                <a:blip r:embed="rId3"/>
                <a:stretch>
                  <a:fillRect b="-362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71314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2CEF2-C557-2F41-97BD-6141E558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b="1" dirty="0"/>
              <a:t>Analysis</a:t>
            </a:r>
            <a:r>
              <a:rPr lang="zh-TW" altLang="en-US" b="1" dirty="0"/>
              <a:t> </a:t>
            </a:r>
            <a:r>
              <a:rPr lang="en-US" altLang="zh-TW" b="1" dirty="0"/>
              <a:t>of Quick Sort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562499-8BE5-8B43-9849-826FFDBDF7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How to avoid the worst case? How to speed up the algorithm?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800" dirty="0"/>
                  <a:t>Try to find a middle element </a:t>
                </a:r>
                <a:r>
                  <a:rPr lang="en-US" altLang="zh-TW" sz="2800" dirty="0"/>
                  <a:t>being the pivot element</a:t>
                </a:r>
                <a:endParaRPr lang="en-US" sz="2800" dirty="0"/>
              </a:p>
              <a:p>
                <a:pPr lvl="2"/>
                <a:r>
                  <a:rPr lang="en-US" sz="2400" dirty="0"/>
                  <a:t>For example, select three or five samples in the array, and take their medium as pivot element</a:t>
                </a:r>
              </a:p>
              <a:p>
                <a:pPr lvl="2"/>
                <a:r>
                  <a:rPr lang="en-US" sz="2400" dirty="0"/>
                  <a:t>Is it worth it? </a:t>
                </a:r>
              </a:p>
              <a:p>
                <a:pPr lvl="2"/>
                <a:r>
                  <a:rPr lang="en-US" sz="2400" dirty="0"/>
                  <a:t>As long as you do it recursively, it's usually worth it partition around “random” element.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sz="2800" dirty="0"/>
                  <a:t>partition around “</a:t>
                </a:r>
                <a:r>
                  <a:rPr lang="en-US" altLang="zh-TW" sz="2800" b="1" dirty="0">
                    <a:solidFill>
                      <a:srgbClr val="FF0000"/>
                    </a:solidFill>
                  </a:rPr>
                  <a:t>random</a:t>
                </a:r>
                <a:r>
                  <a:rPr lang="en-US" altLang="zh-TW" sz="2800" dirty="0"/>
                  <a:t>” element</a:t>
                </a:r>
                <a:endParaRPr lang="zh-TW" altLang="zh-TW" sz="2800" dirty="0"/>
              </a:p>
              <a:p>
                <a:pPr lvl="2"/>
                <a:r>
                  <a:rPr lang="en-US" sz="2400" dirty="0"/>
                  <a:t>This is really feasible, because after the actual implementation, this quicksort is the most practical and fast sort algorithm</a:t>
                </a:r>
              </a:p>
              <a:p>
                <a:pPr lvl="2"/>
                <a:r>
                  <a:rPr lang="en-US" sz="2400" dirty="0"/>
                  <a:t>There is a proof to show that its average case is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TW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562499-8BE5-8B43-9849-826FFDBDF7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b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48E38-4F3E-0047-BD79-40CD112D5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701312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b="1" dirty="0">
                <a:solidFill>
                  <a:srgbClr val="FF0000"/>
                </a:solidFill>
              </a:rPr>
              <a:t>In-place</a:t>
            </a:r>
            <a:r>
              <a:rPr lang="en-TW" b="1" dirty="0"/>
              <a:t> Quick Sort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299245" y="1258094"/>
          <a:ext cx="4358476" cy="15232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5804">
                  <a:extLst>
                    <a:ext uri="{9D8B030D-6E8A-4147-A177-3AD203B41FA5}">
                      <a16:colId xmlns:a16="http://schemas.microsoft.com/office/drawing/2014/main" val="2104540151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933388627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947655263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764342675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807651893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907717875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4116183629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566863928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953406507"/>
                    </a:ext>
                  </a:extLst>
                </a:gridCol>
              </a:tblGrid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TW" sz="2400" i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zh-TW" sz="2400" i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i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i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i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i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i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i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zh-TW" sz="2400" i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648176"/>
                  </a:ext>
                </a:extLst>
              </a:tr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997550"/>
                  </a:ext>
                </a:extLst>
              </a:tr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zh-TW" sz="2400" i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655810"/>
                  </a:ext>
                </a:extLst>
              </a:tr>
            </a:tbl>
          </a:graphicData>
        </a:graphic>
      </p:graphicFrame>
      <p:graphicFrame>
        <p:nvGraphicFramePr>
          <p:cNvPr id="9" name="內容版面配置區 3"/>
          <p:cNvGraphicFramePr>
            <a:graphicFrameLocks/>
          </p:cNvGraphicFramePr>
          <p:nvPr/>
        </p:nvGraphicFramePr>
        <p:xfrm>
          <a:off x="299245" y="3014188"/>
          <a:ext cx="4358476" cy="15232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5804">
                  <a:extLst>
                    <a:ext uri="{9D8B030D-6E8A-4147-A177-3AD203B41FA5}">
                      <a16:colId xmlns:a16="http://schemas.microsoft.com/office/drawing/2014/main" val="2104540151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933388627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947655263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764342675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807651893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907717875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4116183629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566863928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953406507"/>
                    </a:ext>
                  </a:extLst>
                </a:gridCol>
              </a:tblGrid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TW" sz="2400" i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648176"/>
                  </a:ext>
                </a:extLst>
              </a:tr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997550"/>
                  </a:ext>
                </a:extLst>
              </a:tr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zh-TW" sz="2400" i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6558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924423" y="1386056"/>
                <a:ext cx="3914775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altLang="zh-TW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Always take the last element as pivot element</a:t>
                </a:r>
              </a:p>
              <a:p>
                <a:pPr>
                  <a:spcAft>
                    <a:spcPts val="0"/>
                  </a:spcAft>
                </a:pPr>
                <a:r>
                  <a:rPr lang="en-US" altLang="zh-TW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Here, we set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we set two indexes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423" y="1386056"/>
                <a:ext cx="3914775" cy="1569660"/>
              </a:xfrm>
              <a:prstGeom prst="rect">
                <a:avLst/>
              </a:prstGeom>
              <a:blipFill>
                <a:blip r:embed="rId2"/>
                <a:stretch>
                  <a:fillRect l="-2265" t="-2400" b="-800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內容版面配置區 3"/>
          <p:cNvGraphicFramePr>
            <a:graphicFrameLocks/>
          </p:cNvGraphicFramePr>
          <p:nvPr/>
        </p:nvGraphicFramePr>
        <p:xfrm>
          <a:off x="299245" y="4770282"/>
          <a:ext cx="4358476" cy="15232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5804">
                  <a:extLst>
                    <a:ext uri="{9D8B030D-6E8A-4147-A177-3AD203B41FA5}">
                      <a16:colId xmlns:a16="http://schemas.microsoft.com/office/drawing/2014/main" val="2104540151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933388627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947655263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764342675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807651893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907717875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4116183629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566863928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953406507"/>
                    </a:ext>
                  </a:extLst>
                </a:gridCol>
              </a:tblGrid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kern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TW" sz="2400" i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648176"/>
                  </a:ext>
                </a:extLst>
              </a:tr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　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997550"/>
                  </a:ext>
                </a:extLst>
              </a:tr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zh-TW" sz="2400" i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655810"/>
                  </a:ext>
                </a:extLst>
              </a:tr>
            </a:tbl>
          </a:graphicData>
        </a:graphic>
      </p:graphicFrame>
      <p:cxnSp>
        <p:nvCxnSpPr>
          <p:cNvPr id="13" name="直線接點 12"/>
          <p:cNvCxnSpPr/>
          <p:nvPr/>
        </p:nvCxnSpPr>
        <p:spPr>
          <a:xfrm>
            <a:off x="187779" y="3008951"/>
            <a:ext cx="865142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87778" y="4765045"/>
            <a:ext cx="865142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924424" y="3175625"/>
                <a:ext cx="391477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Fix index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move index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step to the right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424" y="3175625"/>
                <a:ext cx="3914775" cy="830997"/>
              </a:xfrm>
              <a:prstGeom prst="rect">
                <a:avLst/>
              </a:prstGeom>
              <a:blipFill>
                <a:blip r:embed="rId3"/>
                <a:stretch>
                  <a:fillRect l="-2265" t="-4545" b="-1666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924423" y="4931718"/>
                <a:ext cx="3914775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element encountered by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smaller than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will go to the right and then move index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step to the right</a:t>
                </a:r>
                <a:endParaRPr lang="zh-TW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423" y="4931718"/>
                <a:ext cx="3914775" cy="1569660"/>
              </a:xfrm>
              <a:prstGeom prst="rect">
                <a:avLst/>
              </a:prstGeom>
              <a:blipFill>
                <a:blip r:embed="rId4"/>
                <a:stretch>
                  <a:fillRect l="-2265" t="-2400" r="-1618" b="-800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3333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b="1" dirty="0">
                <a:solidFill>
                  <a:srgbClr val="FF0000"/>
                </a:solidFill>
              </a:rPr>
              <a:t>In-place</a:t>
            </a:r>
            <a:r>
              <a:rPr lang="en-TW" b="1" dirty="0"/>
              <a:t> Quick Sort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299245" y="1258094"/>
          <a:ext cx="4358476" cy="15232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5804">
                  <a:extLst>
                    <a:ext uri="{9D8B030D-6E8A-4147-A177-3AD203B41FA5}">
                      <a16:colId xmlns:a16="http://schemas.microsoft.com/office/drawing/2014/main" val="2104540151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933388627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947655263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764342675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807651893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907717875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4116183629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566863928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953406507"/>
                    </a:ext>
                  </a:extLst>
                </a:gridCol>
              </a:tblGrid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kern="0" dirty="0" err="1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i</a:t>
                      </a:r>
                      <a:endParaRPr lang="zh-TW" sz="2400" i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648176"/>
                  </a:ext>
                </a:extLst>
              </a:tr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　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　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　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　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　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997550"/>
                  </a:ext>
                </a:extLst>
              </a:tr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j</a:t>
                      </a:r>
                      <a:endParaRPr lang="zh-TW" sz="2400" i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655810"/>
                  </a:ext>
                </a:extLst>
              </a:tr>
            </a:tbl>
          </a:graphicData>
        </a:graphic>
      </p:graphicFrame>
      <p:graphicFrame>
        <p:nvGraphicFramePr>
          <p:cNvPr id="9" name="內容版面配置區 3"/>
          <p:cNvGraphicFramePr>
            <a:graphicFrameLocks/>
          </p:cNvGraphicFramePr>
          <p:nvPr/>
        </p:nvGraphicFramePr>
        <p:xfrm>
          <a:off x="299245" y="3014188"/>
          <a:ext cx="4358476" cy="15232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5804">
                  <a:extLst>
                    <a:ext uri="{9D8B030D-6E8A-4147-A177-3AD203B41FA5}">
                      <a16:colId xmlns:a16="http://schemas.microsoft.com/office/drawing/2014/main" val="2104540151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933388627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947655263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764342675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807651893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907717875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4116183629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566863928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953406507"/>
                    </a:ext>
                  </a:extLst>
                </a:gridCol>
              </a:tblGrid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kern="0" dirty="0" err="1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i</a:t>
                      </a:r>
                      <a:endParaRPr lang="zh-TW" sz="2400" i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648176"/>
                  </a:ext>
                </a:extLst>
              </a:tr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　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　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　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997550"/>
                  </a:ext>
                </a:extLst>
              </a:tr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j</a:t>
                      </a:r>
                      <a:endParaRPr lang="zh-TW" sz="2400" i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6558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924425" y="1580970"/>
                <a:ext cx="3914775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If the element that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 encounter is larger than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stop 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 go on</a:t>
                </a:r>
              </a:p>
              <a:p>
                <a:endParaRPr lang="zh-TW" altLang="zh-TW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425" y="1580970"/>
                <a:ext cx="3914775" cy="1569660"/>
              </a:xfrm>
              <a:prstGeom prst="rect">
                <a:avLst/>
              </a:prstGeom>
              <a:blipFill>
                <a:blip r:embed="rId2"/>
                <a:stretch>
                  <a:fillRect l="-2265" t="-160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內容版面配置區 3"/>
          <p:cNvGraphicFramePr>
            <a:graphicFrameLocks/>
          </p:cNvGraphicFramePr>
          <p:nvPr/>
        </p:nvGraphicFramePr>
        <p:xfrm>
          <a:off x="299245" y="4770282"/>
          <a:ext cx="4358476" cy="15232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5804">
                  <a:extLst>
                    <a:ext uri="{9D8B030D-6E8A-4147-A177-3AD203B41FA5}">
                      <a16:colId xmlns:a16="http://schemas.microsoft.com/office/drawing/2014/main" val="2104540151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933388627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947655263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764342675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807651893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907717875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4116183629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566863928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953406507"/>
                    </a:ext>
                  </a:extLst>
                </a:gridCol>
              </a:tblGrid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kern="0" dirty="0" err="1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i</a:t>
                      </a:r>
                      <a:endParaRPr lang="zh-TW" sz="2400" i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648176"/>
                  </a:ext>
                </a:extLst>
              </a:tr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　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　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　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　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　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997550"/>
                  </a:ext>
                </a:extLst>
              </a:tr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j</a:t>
                      </a:r>
                      <a:endParaRPr lang="zh-TW" sz="2400" i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655810"/>
                  </a:ext>
                </a:extLst>
              </a:tr>
            </a:tbl>
          </a:graphicData>
        </a:graphic>
      </p:graphicFrame>
      <p:cxnSp>
        <p:nvCxnSpPr>
          <p:cNvPr id="13" name="直線接點 12"/>
          <p:cNvCxnSpPr/>
          <p:nvPr/>
        </p:nvCxnSpPr>
        <p:spPr>
          <a:xfrm>
            <a:off x="187779" y="3008951"/>
            <a:ext cx="865142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87778" y="4765045"/>
            <a:ext cx="865142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924424" y="3175625"/>
                <a:ext cx="391477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/>
                  <a:t>Until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2400" dirty="0"/>
                  <a:t> come across an element smaller than</a:t>
                </a:r>
                <a:r>
                  <a:rPr lang="en-US" altLang="zh-TW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424" y="3175625"/>
                <a:ext cx="3914775" cy="830997"/>
              </a:xfrm>
              <a:prstGeom prst="rect">
                <a:avLst/>
              </a:prstGeom>
              <a:blipFill>
                <a:blip r:embed="rId3"/>
                <a:stretch>
                  <a:fillRect l="-2265" t="-3030" b="-1515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924423" y="4931718"/>
                <a:ext cx="3914775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took a step to the "right”, and exchanged with solt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slot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zh-TW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423" y="4931718"/>
                <a:ext cx="3914775" cy="1200329"/>
              </a:xfrm>
              <a:prstGeom prst="rect">
                <a:avLst/>
              </a:prstGeom>
              <a:blipFill>
                <a:blip r:embed="rId4"/>
                <a:stretch>
                  <a:fillRect l="-2265" t="-3125" b="-1041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40852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b="1" dirty="0">
                <a:solidFill>
                  <a:srgbClr val="FF0000"/>
                </a:solidFill>
              </a:rPr>
              <a:t>In-place</a:t>
            </a:r>
            <a:r>
              <a:rPr lang="en-TW" b="1" dirty="0"/>
              <a:t> Quick Sort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299245" y="1258094"/>
          <a:ext cx="4358476" cy="15232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5804">
                  <a:extLst>
                    <a:ext uri="{9D8B030D-6E8A-4147-A177-3AD203B41FA5}">
                      <a16:colId xmlns:a16="http://schemas.microsoft.com/office/drawing/2014/main" val="2104540151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933388627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947655263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764342675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807651893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907717875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4116183629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566863928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953406507"/>
                    </a:ext>
                  </a:extLst>
                </a:gridCol>
              </a:tblGrid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kern="0" dirty="0" err="1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i</a:t>
                      </a:r>
                      <a:endParaRPr lang="zh-TW" sz="2400" i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648176"/>
                  </a:ext>
                </a:extLst>
              </a:tr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　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　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　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997550"/>
                  </a:ext>
                </a:extLst>
              </a:tr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j</a:t>
                      </a:r>
                      <a:endParaRPr lang="zh-TW" sz="2400" i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655810"/>
                  </a:ext>
                </a:extLst>
              </a:tr>
            </a:tbl>
          </a:graphicData>
        </a:graphic>
      </p:graphicFrame>
      <p:graphicFrame>
        <p:nvGraphicFramePr>
          <p:cNvPr id="9" name="內容版面配置區 3"/>
          <p:cNvGraphicFramePr>
            <a:graphicFrameLocks/>
          </p:cNvGraphicFramePr>
          <p:nvPr/>
        </p:nvGraphicFramePr>
        <p:xfrm>
          <a:off x="299245" y="3014188"/>
          <a:ext cx="4358476" cy="15232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5804">
                  <a:extLst>
                    <a:ext uri="{9D8B030D-6E8A-4147-A177-3AD203B41FA5}">
                      <a16:colId xmlns:a16="http://schemas.microsoft.com/office/drawing/2014/main" val="2104540151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933388627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947655263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764342675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807651893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907717875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4116183629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566863928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953406507"/>
                    </a:ext>
                  </a:extLst>
                </a:gridCol>
              </a:tblGrid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kern="0" dirty="0" err="1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i</a:t>
                      </a:r>
                      <a:endParaRPr lang="zh-TW" sz="2400" i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648176"/>
                  </a:ext>
                </a:extLst>
              </a:tr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　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　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997550"/>
                  </a:ext>
                </a:extLst>
              </a:tr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j</a:t>
                      </a:r>
                      <a:endParaRPr lang="zh-TW" sz="2400" i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6558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924425" y="1580970"/>
                <a:ext cx="391477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/>
                  <a:t>Go on,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/>
                  <a:t>go right</a:t>
                </a:r>
                <a:endParaRPr lang="zh-TW" altLang="zh-TW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425" y="1580970"/>
                <a:ext cx="3914775" cy="461665"/>
              </a:xfrm>
              <a:prstGeom prst="rect">
                <a:avLst/>
              </a:prstGeom>
              <a:blipFill>
                <a:blip r:embed="rId2"/>
                <a:stretch>
                  <a:fillRect l="-2265" t="-5263" b="-2631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內容版面配置區 3"/>
          <p:cNvGraphicFramePr>
            <a:graphicFrameLocks/>
          </p:cNvGraphicFramePr>
          <p:nvPr/>
        </p:nvGraphicFramePr>
        <p:xfrm>
          <a:off x="299245" y="4770282"/>
          <a:ext cx="4358476" cy="15232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5804">
                  <a:extLst>
                    <a:ext uri="{9D8B030D-6E8A-4147-A177-3AD203B41FA5}">
                      <a16:colId xmlns:a16="http://schemas.microsoft.com/office/drawing/2014/main" val="2104540151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933388627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947655263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764342675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807651893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907717875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4116183629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566863928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953406507"/>
                    </a:ext>
                  </a:extLst>
                </a:gridCol>
              </a:tblGrid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kern="0" dirty="0" err="1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i</a:t>
                      </a:r>
                      <a:endParaRPr lang="zh-TW" sz="2400" i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648176"/>
                  </a:ext>
                </a:extLst>
              </a:tr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997550"/>
                  </a:ext>
                </a:extLst>
              </a:tr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j</a:t>
                      </a:r>
                      <a:endParaRPr lang="zh-TW" sz="2400" i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655810"/>
                  </a:ext>
                </a:extLst>
              </a:tr>
            </a:tbl>
          </a:graphicData>
        </a:graphic>
      </p:graphicFrame>
      <p:cxnSp>
        <p:nvCxnSpPr>
          <p:cNvPr id="13" name="直線接點 12"/>
          <p:cNvCxnSpPr/>
          <p:nvPr/>
        </p:nvCxnSpPr>
        <p:spPr>
          <a:xfrm>
            <a:off x="187779" y="3008951"/>
            <a:ext cx="865142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87778" y="4765045"/>
            <a:ext cx="865142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924424" y="3175625"/>
            <a:ext cx="39147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………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924423" y="4931718"/>
                <a:ext cx="3914775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end,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had come to an end</a:t>
                </a:r>
                <a:endParaRPr lang="zh-TW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423" y="4931718"/>
                <a:ext cx="3914775" cy="1200329"/>
              </a:xfrm>
              <a:prstGeom prst="rect">
                <a:avLst/>
              </a:prstGeom>
              <a:blipFill>
                <a:blip r:embed="rId3"/>
                <a:stretch>
                  <a:fillRect l="-2265" t="-3125" b="-1041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6688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b="1" dirty="0">
                <a:solidFill>
                  <a:srgbClr val="FF0000"/>
                </a:solidFill>
              </a:rPr>
              <a:t>In-place</a:t>
            </a:r>
            <a:r>
              <a:rPr lang="en-TW" b="1" dirty="0"/>
              <a:t> Quick Sort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299245" y="1258094"/>
          <a:ext cx="4358476" cy="15232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5804">
                  <a:extLst>
                    <a:ext uri="{9D8B030D-6E8A-4147-A177-3AD203B41FA5}">
                      <a16:colId xmlns:a16="http://schemas.microsoft.com/office/drawing/2014/main" val="2104540151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933388627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947655263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764342675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807651893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907717875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4116183629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566863928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953406507"/>
                    </a:ext>
                  </a:extLst>
                </a:gridCol>
              </a:tblGrid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kern="0" dirty="0" err="1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i</a:t>
                      </a:r>
                      <a:endParaRPr lang="zh-TW" sz="2400" i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648176"/>
                  </a:ext>
                </a:extLst>
              </a:tr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400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zh-TW" sz="2400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997550"/>
                  </a:ext>
                </a:extLst>
              </a:tr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655810"/>
                  </a:ext>
                </a:extLst>
              </a:tr>
            </a:tbl>
          </a:graphicData>
        </a:graphic>
      </p:graphicFrame>
      <p:graphicFrame>
        <p:nvGraphicFramePr>
          <p:cNvPr id="9" name="內容版面配置區 3"/>
          <p:cNvGraphicFramePr>
            <a:graphicFrameLocks/>
          </p:cNvGraphicFramePr>
          <p:nvPr/>
        </p:nvGraphicFramePr>
        <p:xfrm>
          <a:off x="299245" y="3014188"/>
          <a:ext cx="4358476" cy="15232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5804">
                  <a:extLst>
                    <a:ext uri="{9D8B030D-6E8A-4147-A177-3AD203B41FA5}">
                      <a16:colId xmlns:a16="http://schemas.microsoft.com/office/drawing/2014/main" val="2104540151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933388627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947655263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764342675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807651893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907717875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4116183629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3566863928"/>
                    </a:ext>
                  </a:extLst>
                </a:gridCol>
                <a:gridCol w="419084">
                  <a:extLst>
                    <a:ext uri="{9D8B030D-6E8A-4147-A177-3AD203B41FA5}">
                      <a16:colId xmlns:a16="http://schemas.microsoft.com/office/drawing/2014/main" val="2953406507"/>
                    </a:ext>
                  </a:extLst>
                </a:gridCol>
              </a:tblGrid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</a:t>
                      </a:r>
                      <a:endParaRPr lang="zh-TW" sz="2400" i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kern="0" dirty="0" err="1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i</a:t>
                      </a:r>
                      <a:endParaRPr lang="zh-TW" sz="2400" i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i="1" kern="0" dirty="0" err="1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i</a:t>
                      </a:r>
                      <a:endParaRPr lang="en-US" sz="1600" i="1" kern="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+2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1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r</a:t>
                      </a:r>
                      <a:endParaRPr lang="zh-TW" sz="2400" i="1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648176"/>
                  </a:ext>
                </a:extLst>
              </a:tr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997550"/>
                  </a:ext>
                </a:extLst>
              </a:tr>
              <a:tr h="507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6558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924425" y="1580970"/>
                <a:ext cx="391477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/>
                  <a:t>Exchange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/>
                  <a:t>and the last pivot element</a:t>
                </a:r>
                <a:endParaRPr lang="zh-TW" altLang="zh-TW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425" y="1580970"/>
                <a:ext cx="3914775" cy="830997"/>
              </a:xfrm>
              <a:prstGeom prst="rect">
                <a:avLst/>
              </a:prstGeom>
              <a:blipFill>
                <a:blip r:embed="rId2"/>
                <a:stretch>
                  <a:fillRect l="-2265" t="-2985" b="-1343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接點 12"/>
          <p:cNvCxnSpPr/>
          <p:nvPr/>
        </p:nvCxnSpPr>
        <p:spPr>
          <a:xfrm>
            <a:off x="187779" y="3008951"/>
            <a:ext cx="865142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924424" y="3175625"/>
                <a:ext cx="3914775" cy="23368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It's split up. 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front part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the back part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Note: </a:t>
                </a:r>
                <a:r>
                  <a: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⻖</a:t>
                </a:r>
                <a:r>
                  <a:rPr lang="en-US" altLang="zh-TW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positions of the head and tail of the beginning respectively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424" y="3175625"/>
                <a:ext cx="3914775" cy="2336858"/>
              </a:xfrm>
              <a:prstGeom prst="rect">
                <a:avLst/>
              </a:prstGeom>
              <a:blipFill>
                <a:blip r:embed="rId3"/>
                <a:stretch>
                  <a:fillRect l="-2265" t="-1622" r="-2265" b="-486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35942" y="5599906"/>
                <a:ext cx="4036170" cy="830997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pt-BR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</a:t>
                </a:r>
                <a:r>
                  <a:rPr lang="pt-BR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place</a:t>
                </a:r>
                <a:r>
                  <a: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 space</a:t>
                </a:r>
              </a:p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Why?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42" y="5599906"/>
                <a:ext cx="4036170" cy="830997"/>
              </a:xfrm>
              <a:prstGeom prst="rect">
                <a:avLst/>
              </a:prstGeom>
              <a:blipFill>
                <a:blip r:embed="rId4"/>
                <a:stretch>
                  <a:fillRect l="-1863" t="-2899" r="-621" b="-13043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8228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774A-E320-7841-AD31-025B1BFC8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Comparison based sort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EB686-1515-9242-9685-C768CAA24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bubble sort </a:t>
            </a:r>
          </a:p>
          <a:p>
            <a:r>
              <a:rPr lang="en-US" b="1" dirty="0"/>
              <a:t>selection sort </a:t>
            </a:r>
          </a:p>
          <a:p>
            <a:r>
              <a:rPr lang="en-US" b="1" dirty="0"/>
              <a:t>insertion sort</a:t>
            </a:r>
          </a:p>
          <a:p>
            <a:r>
              <a:rPr lang="en-US" b="1" dirty="0"/>
              <a:t>quick sort</a:t>
            </a:r>
          </a:p>
          <a:p>
            <a:r>
              <a:rPr lang="en-US" b="1" dirty="0">
                <a:solidFill>
                  <a:srgbClr val="FF0000"/>
                </a:solidFill>
              </a:rPr>
              <a:t>merge sort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8D6E7-C72B-C340-9484-63A702801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11266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A0F76-7476-FF41-A9CF-FBE850251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Counting Sort - Non-comparison based</a:t>
            </a:r>
            <a:endParaRPr lang="en-TW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158F1-1810-B84F-9ED7-9FADBDDF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</a:t>
            </a:fld>
            <a:endParaRPr lang="en-TW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8AECF5-B0EB-524A-AA89-52521974C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 dirty="0"/>
          </a:p>
          <a:p>
            <a:endParaRPr lang="en-TW" dirty="0"/>
          </a:p>
          <a:p>
            <a:endParaRPr lang="en-TW" dirty="0"/>
          </a:p>
          <a:p>
            <a:endParaRPr lang="en-TW" dirty="0"/>
          </a:p>
          <a:p>
            <a:endParaRPr lang="en-TW" dirty="0"/>
          </a:p>
          <a:p>
            <a:endParaRPr lang="en-TW" dirty="0"/>
          </a:p>
          <a:p>
            <a:r>
              <a:rPr lang="en-US" dirty="0"/>
              <a:t>Scenario:</a:t>
            </a:r>
          </a:p>
          <a:p>
            <a:pPr lvl="1"/>
            <a:r>
              <a:rPr lang="en-US" sz="2800" dirty="0"/>
              <a:t>When items are keys, no associated values.</a:t>
            </a:r>
          </a:p>
          <a:p>
            <a:pPr lvl="1"/>
            <a:r>
              <a:rPr lang="en-US" sz="2800" dirty="0"/>
              <a:t>Array.  </a:t>
            </a:r>
          </a:p>
          <a:p>
            <a:endParaRPr lang="en-TW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FF103E-9FC6-DF45-8B3B-56677A2B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615" y="1402653"/>
            <a:ext cx="7224154" cy="21744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56A9C2-F4C4-3647-B4DD-17FAB712BE17}"/>
              </a:ext>
            </a:extLst>
          </p:cNvPr>
          <p:cNvSpPr txBox="1"/>
          <p:nvPr/>
        </p:nvSpPr>
        <p:spPr>
          <a:xfrm>
            <a:off x="1957753" y="1232838"/>
            <a:ext cx="1812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3600" dirty="0">
                <a:solidFill>
                  <a:srgbClr val="FF0000"/>
                </a:solidFill>
              </a:rPr>
              <a:t>Input: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53AAF1-759F-CD45-B8A6-153F6D82C984}"/>
              </a:ext>
            </a:extLst>
          </p:cNvPr>
          <p:cNvSpPr txBox="1"/>
          <p:nvPr/>
        </p:nvSpPr>
        <p:spPr>
          <a:xfrm>
            <a:off x="145321" y="2930816"/>
            <a:ext cx="1812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3600" dirty="0">
                <a:solidFill>
                  <a:srgbClr val="FF0000"/>
                </a:solidFill>
              </a:rPr>
              <a:t>Count:</a:t>
            </a:r>
          </a:p>
        </p:txBody>
      </p:sp>
    </p:spTree>
    <p:extLst>
      <p:ext uri="{BB962C8B-B14F-4D97-AF65-F5344CB8AC3E}">
        <p14:creationId xmlns:p14="http://schemas.microsoft.com/office/powerpoint/2010/main" val="27621594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A44D-5679-5545-B277-9406B41B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Divide and Conquer Approach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9E2D6-3D0C-DF4F-9B2C-D83D18EE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Divide and conquer (D&amp;C) is an important algorithm design paradigm based on multi-branched recursion. </a:t>
            </a:r>
          </a:p>
          <a:p>
            <a:pPr>
              <a:lnSpc>
                <a:spcPct val="110000"/>
              </a:lnSpc>
            </a:pPr>
            <a:r>
              <a:rPr lang="en-US" dirty="0"/>
              <a:t>A divide and conquer algorithm works by </a:t>
            </a:r>
            <a:r>
              <a:rPr lang="en-US" b="1" dirty="0">
                <a:solidFill>
                  <a:srgbClr val="FF0000"/>
                </a:solidFill>
              </a:rPr>
              <a:t>recursively breaking down a problem into two or more sub-problems</a:t>
            </a:r>
            <a:r>
              <a:rPr lang="en-US" dirty="0"/>
              <a:t> of the same (or related) type, until these become simple enough to be solved directly. </a:t>
            </a:r>
          </a:p>
          <a:p>
            <a:pPr>
              <a:lnSpc>
                <a:spcPct val="110000"/>
              </a:lnSpc>
            </a:pPr>
            <a:r>
              <a:rPr lang="en-US" dirty="0"/>
              <a:t>The solutions to the sub-problems are then combined to give a solution to the original problem.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515B9-7C84-6047-A6DD-95D9F67F0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999586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A44D-5679-5545-B277-9406B41B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Divide and Conquer Approach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9E2D6-3D0C-DF4F-9B2C-D83D18EE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TW" dirty="0"/>
              <a:t>divide and conquer</a:t>
            </a:r>
            <a:r>
              <a:rPr lang="zh-TW" altLang="en-US" dirty="0"/>
              <a:t>：</a:t>
            </a:r>
          </a:p>
          <a:p>
            <a:pPr lvl="1">
              <a:lnSpc>
                <a:spcPct val="110000"/>
              </a:lnSpc>
            </a:pPr>
            <a:r>
              <a:rPr lang="en-US" altLang="zh-TW" sz="2800" dirty="0"/>
              <a:t>Divide:  Divide the problem into a number of smaller subproblems (of the same type)</a:t>
            </a:r>
            <a:endParaRPr lang="zh-TW" altLang="zh-TW" sz="2800" dirty="0"/>
          </a:p>
          <a:p>
            <a:pPr lvl="1">
              <a:lnSpc>
                <a:spcPct val="110000"/>
              </a:lnSpc>
            </a:pPr>
            <a:r>
              <a:rPr lang="en-US" altLang="zh-TW" sz="2800" dirty="0"/>
              <a:t>Conquer: Solve the smaller subproblems recursively</a:t>
            </a:r>
            <a:endParaRPr lang="zh-TW" altLang="zh-TW" sz="2800" dirty="0"/>
          </a:p>
          <a:p>
            <a:pPr lvl="1">
              <a:lnSpc>
                <a:spcPct val="110000"/>
              </a:lnSpc>
            </a:pPr>
            <a:r>
              <a:rPr lang="en-US" altLang="zh-TW" sz="2800" dirty="0"/>
              <a:t>Merge(</a:t>
            </a:r>
            <a:r>
              <a:rPr lang="en-US" altLang="zh-TW" sz="2800" dirty="0" err="1"/>
              <a:t>Combin</a:t>
            </a:r>
            <a:r>
              <a:rPr lang="en-US" altLang="zh-TW" sz="2800" dirty="0"/>
              <a:t>): Then find a method to combine </a:t>
            </a:r>
            <a:r>
              <a:rPr lang="en-US" altLang="zh-TW" sz="2800" dirty="0" err="1"/>
              <a:t>subsolutions</a:t>
            </a:r>
            <a:r>
              <a:rPr lang="en-US" altLang="zh-TW" sz="2800" dirty="0"/>
              <a:t> into a solution of</a:t>
            </a:r>
            <a:r>
              <a:rPr lang="zh-TW" altLang="en-US" sz="2800" dirty="0"/>
              <a:t> </a:t>
            </a:r>
            <a:r>
              <a:rPr lang="en-US" altLang="zh-TW" sz="2800" dirty="0"/>
              <a:t>the whole</a:t>
            </a:r>
            <a:endParaRPr lang="zh-TW" altLang="zh-TW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515B9-7C84-6047-A6DD-95D9F67F0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788957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58F61-E5E1-3549-951B-52BE3A9CC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Merge Sort</a:t>
            </a:r>
            <a:endParaRPr lang="en-TW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882BBF-F030-604B-8EEB-50C4132A95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TW" dirty="0"/>
                  <a:t>Input</a:t>
                </a:r>
                <a:r>
                  <a:rPr lang="zh-TW" altLang="zh-TW" dirty="0"/>
                  <a:t>：</a:t>
                </a:r>
                <a:r>
                  <a:rPr lang="el-GR" altLang="zh-TW" kern="0" dirty="0">
                    <a:ea typeface="Cambria Math" panose="02040503050406030204" pitchFamily="18" charset="0"/>
                    <a:cs typeface="TimesNewRoman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TW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NewRoman"/>
                      </a:rPr>
                      <m:t>,</m:t>
                    </m:r>
                    <m:sSub>
                      <m:sSubPr>
                        <m:ctrlPr>
                          <a:rPr lang="el-GR" altLang="zh-TW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NewRoman"/>
                      </a:rPr>
                      <m:t>,…,</m:t>
                    </m:r>
                    <m:sSub>
                      <m:sSubPr>
                        <m:ctrlPr>
                          <a:rPr lang="el-GR" altLang="zh-TW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TW" baseline="-25000" dirty="0"/>
              </a:p>
              <a:p>
                <a:r>
                  <a:rPr lang="en-US" altLang="zh-TW" dirty="0"/>
                  <a:t>Output</a:t>
                </a:r>
                <a:r>
                  <a:rPr lang="zh-TW" altLang="zh-TW" dirty="0"/>
                  <a:t>：</a:t>
                </a:r>
                <a:r>
                  <a:rPr lang="en-US" dirty="0"/>
                  <a:t> from small to large </a:t>
                </a:r>
              </a:p>
              <a:p>
                <a:r>
                  <a:rPr lang="en-US" altLang="zh-TW" dirty="0"/>
                  <a:t>Divide &amp; conquer idea</a:t>
                </a:r>
                <a:endParaRPr lang="zh-TW" altLang="zh-TW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sz="2800" dirty="0"/>
                  <a:t>Divide the sequence a</a:t>
                </a:r>
                <a:r>
                  <a:rPr lang="en-US" altLang="zh-TW" sz="2800" baseline="-25000" dirty="0"/>
                  <a:t>1</a:t>
                </a:r>
                <a:r>
                  <a:rPr lang="en-US" altLang="zh-TW" sz="2800" dirty="0"/>
                  <a:t>, a</a:t>
                </a:r>
                <a:r>
                  <a:rPr lang="en-US" altLang="zh-TW" sz="2800" baseline="-25000" dirty="0"/>
                  <a:t>2</a:t>
                </a:r>
                <a:r>
                  <a:rPr lang="en-US" altLang="zh-TW" sz="2800" dirty="0"/>
                  <a:t>, …, a</a:t>
                </a:r>
                <a:r>
                  <a:rPr lang="en-US" altLang="zh-TW" sz="2800" baseline="-25000" dirty="0"/>
                  <a:t>n</a:t>
                </a:r>
                <a:r>
                  <a:rPr lang="en-US" altLang="zh-TW" sz="2800" dirty="0"/>
                  <a:t> into two </a:t>
                </a:r>
                <a:r>
                  <a:rPr lang="en-US" altLang="zh-TW" sz="2800" dirty="0" err="1"/>
                  <a:t>subseq’s</a:t>
                </a:r>
                <a:r>
                  <a:rPr lang="en-US" altLang="zh-TW" sz="2800" dirty="0"/>
                  <a:t> of “approximately” equal length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l-GR" altLang="zh-TW" sz="2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NewRoman"/>
                      </a:rPr>
                      <m:t>,</m:t>
                    </m:r>
                    <m:sSub>
                      <m:sSubPr>
                        <m:ctrlPr>
                          <a:rPr lang="el-GR" altLang="zh-TW" sz="2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NewRoman"/>
                      </a:rPr>
                      <m:t>,…,</m:t>
                    </m:r>
                    <m:sSub>
                      <m:sSubPr>
                        <m:ctrlPr>
                          <a:rPr lang="el-GR" altLang="zh-TW" sz="2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d>
                          <m:dPr>
                            <m:begChr m:val="⌈"/>
                            <m:endChr m:val="⌉"/>
                            <m:ctrlPr>
                              <a:rPr lang="en-US" altLang="zh-TW" sz="2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zh-TW" sz="2800" dirty="0">
                    <a:sym typeface="Symbol" panose="05050102010706020507" pitchFamily="18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TW" sz="2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d>
                          <m:dPr>
                            <m:begChr m:val="⌈"/>
                            <m:endChr m:val="⌉"/>
                            <m:ctrlPr>
                              <a:rPr lang="en-US" altLang="zh-TW" sz="2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  <m:r>
                          <a:rPr lang="en-US" altLang="zh-TW" sz="2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2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NewRoman"/>
                      </a:rPr>
                      <m:t>,</m:t>
                    </m:r>
                    <m:sSub>
                      <m:sSubPr>
                        <m:ctrlPr>
                          <a:rPr lang="el-GR" altLang="zh-TW" sz="2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d>
                          <m:dPr>
                            <m:begChr m:val="⌈"/>
                            <m:endChr m:val="⌉"/>
                            <m:ctrlPr>
                              <a:rPr lang="en-US" altLang="zh-TW" sz="2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  <m:r>
                          <a:rPr lang="en-US" altLang="zh-TW" sz="2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TW" sz="2800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NewRoman"/>
                      </a:rPr>
                      <m:t>,…,</m:t>
                    </m:r>
                    <m:sSub>
                      <m:sSubPr>
                        <m:ctrlPr>
                          <a:rPr lang="el-GR" altLang="zh-TW" sz="2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zh-TW" altLang="zh-TW" sz="28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sz="2800" dirty="0"/>
                  <a:t>Sort the subsequence’s recursively (using merge sort)</a:t>
                </a:r>
                <a:endParaRPr lang="zh-TW" altLang="zh-TW" sz="28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sz="2800" dirty="0"/>
                  <a:t>Merge the two sorted subsequence’s</a:t>
                </a:r>
                <a:endParaRPr lang="zh-TW" altLang="zh-TW" sz="2800" dirty="0"/>
              </a:p>
              <a:p>
                <a:r>
                  <a:rPr lang="en-US" altLang="zh-TW" dirty="0"/>
                  <a:t> Note.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TW" sz="2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800" dirty="0">
                    <a:sym typeface="Symbol" panose="05050102010706020507" pitchFamily="18" charset="2"/>
                  </a:rPr>
                  <a:t>: </a:t>
                </a:r>
                <a:r>
                  <a:rPr lang="en-US" altLang="zh-TW" sz="2800" dirty="0"/>
                  <a:t>ceiling function. ex.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TW" sz="2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7.8</m:t>
                        </m:r>
                      </m:e>
                    </m:d>
                    <m:r>
                      <a:rPr lang="en-US" altLang="zh-TW" sz="2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altLang="zh-TW" sz="2800" dirty="0">
                    <a:sym typeface="Symbol" panose="05050102010706020507" pitchFamily="18" charset="2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TW" sz="2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−0.5</m:t>
                        </m:r>
                      </m:e>
                    </m:d>
                    <m:r>
                      <a:rPr lang="en-US" altLang="zh-TW" sz="2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sz="280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TW" sz="2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800" dirty="0">
                    <a:sym typeface="Symbol" panose="05050102010706020507" pitchFamily="18" charset="2"/>
                  </a:rPr>
                  <a:t>: </a:t>
                </a:r>
                <a:r>
                  <a:rPr lang="en-US" altLang="zh-TW" sz="2800" dirty="0"/>
                  <a:t>floor function. ex.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TW" sz="2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7.7</m:t>
                        </m:r>
                      </m:e>
                    </m:d>
                    <m:r>
                      <a:rPr lang="en-US" altLang="zh-TW" sz="2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altLang="zh-TW" sz="2800" dirty="0">
                    <a:sym typeface="Symbol" panose="05050102010706020507" pitchFamily="18" charset="2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TW" sz="2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−0.5</m:t>
                        </m:r>
                      </m:e>
                    </m:d>
                    <m:r>
                      <a:rPr lang="en-US" altLang="zh-TW" sz="28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altLang="zh-TW" sz="2800" dirty="0"/>
              </a:p>
              <a:p>
                <a:endParaRPr lang="en-TW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882BBF-F030-604B-8EEB-50C4132A95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0" t="-2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523C4-A63C-0A41-AFD5-38E11B96A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613712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9CC54-4F3E-754E-A15E-72DCB75D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Remembering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6F479-2B9A-DC4A-97C9-5D6D3585E8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Bubble Sort </a:t>
                </a:r>
              </a:p>
              <a:p>
                <a:pPr lvl="1"/>
                <a:r>
                  <a:rPr lang="en-US" sz="2800" dirty="0"/>
                  <a:t>Bubbles the biggest to the end by swapping every time </a:t>
                </a:r>
              </a:p>
              <a:p>
                <a:r>
                  <a:rPr lang="en-US" dirty="0"/>
                  <a:t>Selection Sort </a:t>
                </a:r>
              </a:p>
              <a:p>
                <a:pPr lvl="1"/>
                <a:r>
                  <a:rPr lang="en-US" sz="2800" dirty="0"/>
                  <a:t>Selects the min and swaps that element to the beginning </a:t>
                </a:r>
              </a:p>
              <a:p>
                <a:r>
                  <a:rPr lang="en-US" dirty="0"/>
                  <a:t>Insertion Sort </a:t>
                </a:r>
              </a:p>
              <a:p>
                <a:pPr lvl="1"/>
                <a:r>
                  <a:rPr lang="en-US" sz="2800" dirty="0"/>
                  <a:t>Finds where the element should go in the sorted part and moves all the elements up one to make space </a:t>
                </a:r>
              </a:p>
              <a:p>
                <a:endParaRPr lang="en-US" dirty="0"/>
              </a:p>
              <a:p>
                <a:r>
                  <a:rPr lang="en-US" dirty="0"/>
                  <a:t>All three algorithms are considered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6F479-2B9A-DC4A-97C9-5D6D3585E8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r="-102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FB6A9-1F35-4647-A630-236188EC6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425180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836C5-9839-5948-B02E-7AD213D10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Comparison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75E606-551C-4049-BF81-142B746C1D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Bubble sort </a:t>
                </a:r>
                <a:r>
                  <a:rPr lang="en-US" sz="2400" dirty="0"/>
                  <a:t>is useful for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small</a:t>
                </a:r>
                <a:r>
                  <a:rPr lang="en-US" sz="2400" dirty="0"/>
                  <a:t> amounts of data because it is easy to code </a:t>
                </a:r>
              </a:p>
              <a:p>
                <a:pPr lvl="1"/>
                <a:r>
                  <a:rPr lang="en-US" sz="2200" dirty="0"/>
                  <a:t>Comparisons: Always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Swaps: Depends on how sorted the list is </a:t>
                </a:r>
                <a:r>
                  <a:rPr lang="en-US" sz="2200" dirty="0">
                    <a:sym typeface="Wingdings" pitchFamily="2" charset="2"/>
                  </a:rPr>
                  <a:t></a:t>
                </a:r>
                <a:r>
                  <a:rPr lang="en-US" sz="2200" dirty="0"/>
                  <a:t> varies from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200" dirty="0"/>
                  <a:t> to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pPr lvl="1"/>
                <a:endParaRPr lang="en-US" sz="2200" dirty="0"/>
              </a:p>
              <a:p>
                <a:r>
                  <a:rPr lang="en-US" sz="2400" b="1" dirty="0">
                    <a:solidFill>
                      <a:srgbClr val="FF0000"/>
                    </a:solidFill>
                  </a:rPr>
                  <a:t>Selection sort </a:t>
                </a:r>
                <a:r>
                  <a:rPr lang="en-US" sz="2400" dirty="0"/>
                  <a:t>can be used when amount of data is small and memory writing is far more time consuming than memory reading </a:t>
                </a:r>
              </a:p>
              <a:p>
                <a:pPr lvl="1"/>
                <a:r>
                  <a:rPr lang="en-US" sz="2000" dirty="0"/>
                  <a:t>Comparisons: Always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Swaps: Always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dirty="0"/>
                  <a:t> </a:t>
                </a:r>
              </a:p>
              <a:p>
                <a:pPr lvl="1"/>
                <a:endParaRPr lang="en-US" sz="2000" dirty="0"/>
              </a:p>
              <a:p>
                <a:r>
                  <a:rPr lang="en-US" sz="2400" b="1" dirty="0">
                    <a:solidFill>
                      <a:srgbClr val="FF0000"/>
                    </a:solidFill>
                  </a:rPr>
                  <a:t>Insertion sort </a:t>
                </a:r>
                <a:r>
                  <a:rPr lang="en-US" sz="2400" dirty="0"/>
                  <a:t>performs well when the list is already partially sorted </a:t>
                </a:r>
              </a:p>
              <a:p>
                <a:pPr lvl="1"/>
                <a:r>
                  <a:rPr lang="en-US" sz="2000" dirty="0"/>
                  <a:t>Comparisons: Depends on how sorted the list is </a:t>
                </a:r>
                <a:r>
                  <a:rPr lang="en-US" sz="2000" dirty="0">
                    <a:sym typeface="Wingdings" pitchFamily="2" charset="2"/>
                  </a:rPr>
                  <a:t></a:t>
                </a:r>
                <a:r>
                  <a:rPr lang="en-US" sz="2000" dirty="0"/>
                  <a:t> varies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 </a:t>
                </a:r>
              </a:p>
              <a:p>
                <a:pPr lvl="1"/>
                <a:r>
                  <a:rPr lang="en-US" sz="2000" dirty="0"/>
                  <a:t>Swaps: Depends on how sorted the list is </a:t>
                </a:r>
                <a:r>
                  <a:rPr lang="en-US" sz="2000" dirty="0">
                    <a:sym typeface="Wingdings" pitchFamily="2" charset="2"/>
                  </a:rPr>
                  <a:t></a:t>
                </a:r>
                <a:r>
                  <a:rPr lang="en-US" sz="2000" dirty="0"/>
                  <a:t> varies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 </a:t>
                </a: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75E606-551C-4049-BF81-142B746C1D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78" t="-1395" r="-146" b="-46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8B6BC-1A45-1843-B37C-A290169B1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184336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F5345-14D2-5846-85C3-74FBE859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E789B-DC6D-4B4B-92DB-2CFE1DC48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F635B-8752-AF43-9E1C-C376B83F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444500"/>
            <a:ext cx="6502400" cy="5969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B0D8B-ACCC-B94A-BA53-FD90C8BD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6130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A0F76-7476-FF41-A9CF-FBE850251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Counting Sort - Non-comparison based</a:t>
            </a:r>
            <a:endParaRPr lang="en-TW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40B218-CE50-6842-A6F0-D5291072B4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Scenario:</a:t>
                </a:r>
              </a:p>
              <a:p>
                <a:pPr lvl="1"/>
                <a:r>
                  <a:rPr lang="en-US" sz="2800" dirty="0"/>
                  <a:t>When items are keys, no associated values.</a:t>
                </a:r>
              </a:p>
              <a:p>
                <a:pPr lvl="1"/>
                <a:r>
                  <a:rPr lang="en-US" sz="2800" dirty="0"/>
                  <a:t>Array.  </a:t>
                </a:r>
              </a:p>
              <a:p>
                <a:endParaRPr lang="en-US" dirty="0"/>
              </a:p>
              <a:p>
                <a:r>
                  <a:rPr lang="en-US" dirty="0"/>
                  <a:t>Algorithm: </a:t>
                </a:r>
              </a:p>
              <a:p>
                <a:pPr lvl="1"/>
                <a:r>
                  <a:rPr lang="en-US" sz="2800" dirty="0"/>
                  <a:t>Similar to bucket sort</a:t>
                </a:r>
              </a:p>
              <a:p>
                <a:pPr lvl="1"/>
                <a:r>
                  <a:rPr lang="en-US" sz="2800" dirty="0"/>
                  <a:t>Count copies of each key</a:t>
                </a:r>
              </a:p>
              <a:p>
                <a:endParaRPr lang="en-US" dirty="0"/>
              </a:p>
              <a:p>
                <a:r>
                  <a:rPr lang="en-US" dirty="0"/>
                  <a:t>Complexity: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𝒒𝒖𝒆𝒖𝒆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40B218-CE50-6842-A6F0-D5291072B4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158F1-1810-B84F-9ED7-9FADBDDF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79013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0618-F22F-EA40-9F39-9C272CC03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b="1" dirty="0"/>
              <a:t>Code of Counting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A8D44-3001-5941-97C4-69FF4727E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 </a:t>
            </a:r>
            <a:r>
              <a:rPr lang="en-US" dirty="0" err="1"/>
              <a:t>arr</a:t>
            </a:r>
            <a:r>
              <a:rPr lang="en-US" dirty="0"/>
              <a:t>[] = { 5, 3, 5, 2, 8 };</a:t>
            </a:r>
          </a:p>
          <a:p>
            <a:pPr marL="0" indent="0">
              <a:buNone/>
            </a:pPr>
            <a:r>
              <a:rPr lang="en-US" dirty="0"/>
              <a:t>int book[] = new int[101]; </a:t>
            </a:r>
          </a:p>
          <a:p>
            <a:pPr marL="0" indent="0">
              <a:buNone/>
            </a:pPr>
            <a:r>
              <a:rPr lang="en-US" dirty="0"/>
              <a:t>//the range of </a:t>
            </a:r>
            <a:r>
              <a:rPr lang="en-US" dirty="0" err="1"/>
              <a:t>arr</a:t>
            </a:r>
            <a:r>
              <a:rPr lang="en-US" dirty="0"/>
              <a:t> between 0 and 100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arr.length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++){</a:t>
            </a:r>
          </a:p>
          <a:p>
            <a:pPr marL="457200" lvl="1" indent="0">
              <a:buNone/>
            </a:pPr>
            <a:r>
              <a:rPr lang="en-US" sz="2800" dirty="0"/>
              <a:t>book[</a:t>
            </a:r>
            <a:r>
              <a:rPr lang="en-US" sz="2800" dirty="0" err="1"/>
              <a:t>arr</a:t>
            </a:r>
            <a:r>
              <a:rPr lang="en-US" sz="2800" dirty="0"/>
              <a:t>[</a:t>
            </a:r>
            <a:r>
              <a:rPr lang="en-US" sz="2800" dirty="0" err="1"/>
              <a:t>i</a:t>
            </a:r>
            <a:r>
              <a:rPr lang="en-US" sz="2800" dirty="0"/>
              <a:t>]]++;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D2C36-391F-A34A-9FF3-F08A1280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9</a:t>
            </a:fld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B347B-A85F-3241-8963-73B9F6108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449" y="4342763"/>
            <a:ext cx="7045569" cy="2120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57CD1-5530-C54D-A644-94D9CDBB2488}"/>
              </a:ext>
            </a:extLst>
          </p:cNvPr>
          <p:cNvSpPr txBox="1"/>
          <p:nvPr/>
        </p:nvSpPr>
        <p:spPr>
          <a:xfrm>
            <a:off x="2276833" y="4259937"/>
            <a:ext cx="1812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>
                <a:solidFill>
                  <a:srgbClr val="FF0000"/>
                </a:solidFill>
              </a:rPr>
              <a:t>arr[] =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98E09-6A84-DA44-A98D-3CB88318BF92}"/>
              </a:ext>
            </a:extLst>
          </p:cNvPr>
          <p:cNvSpPr txBox="1"/>
          <p:nvPr/>
        </p:nvSpPr>
        <p:spPr>
          <a:xfrm>
            <a:off x="241662" y="5940283"/>
            <a:ext cx="1812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>
                <a:solidFill>
                  <a:srgbClr val="FF0000"/>
                </a:solidFill>
              </a:rPr>
              <a:t>book[]=</a:t>
            </a:r>
          </a:p>
        </p:txBody>
      </p:sp>
    </p:spTree>
    <p:extLst>
      <p:ext uri="{BB962C8B-B14F-4D97-AF65-F5344CB8AC3E}">
        <p14:creationId xmlns:p14="http://schemas.microsoft.com/office/powerpoint/2010/main" val="3396137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18819</TotalTime>
  <Words>5387</Words>
  <Application>Microsoft Macintosh PowerPoint</Application>
  <PresentationFormat>全屏显示(4:3)</PresentationFormat>
  <Paragraphs>1551</Paragraphs>
  <Slides>75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1" baseType="lpstr">
      <vt:lpstr>Arial</vt:lpstr>
      <vt:lpstr>Calibri</vt:lpstr>
      <vt:lpstr>Calibri Light</vt:lpstr>
      <vt:lpstr>Cambria Math</vt:lpstr>
      <vt:lpstr>Times New Roman</vt:lpstr>
      <vt:lpstr>Office Theme</vt:lpstr>
      <vt:lpstr>Topic 6 –  Sorting algorithms </vt:lpstr>
      <vt:lpstr>Sorting</vt:lpstr>
      <vt:lpstr>Sorting </vt:lpstr>
      <vt:lpstr>Sorting </vt:lpstr>
      <vt:lpstr>Sorting </vt:lpstr>
      <vt:lpstr>Sorting </vt:lpstr>
      <vt:lpstr>Counting Sort - Non-comparison based</vt:lpstr>
      <vt:lpstr>Counting Sort - Non-comparison based</vt:lpstr>
      <vt:lpstr>Code of Counting Sort</vt:lpstr>
      <vt:lpstr>Output of Counting Sort</vt:lpstr>
      <vt:lpstr>Code of Counting Sort</vt:lpstr>
      <vt:lpstr>Counting Sort - Non-comparison based</vt:lpstr>
      <vt:lpstr>Counting Sort - Non-comparison based</vt:lpstr>
      <vt:lpstr>Bucket Sort - Non-comparison based</vt:lpstr>
      <vt:lpstr>Bucket Sort - Non-comparison based</vt:lpstr>
      <vt:lpstr>Bucket Sort - Non-comparison based</vt:lpstr>
      <vt:lpstr>Bucket Sort - Non-comparison based</vt:lpstr>
      <vt:lpstr>Bucket Sort - Non-comparison based</vt:lpstr>
      <vt:lpstr>Radix Sort</vt:lpstr>
      <vt:lpstr>Radix sort</vt:lpstr>
      <vt:lpstr>Radix sort</vt:lpstr>
      <vt:lpstr>Swapping</vt:lpstr>
      <vt:lpstr>Swapping</vt:lpstr>
      <vt:lpstr>Swapping</vt:lpstr>
      <vt:lpstr>Stable / Unstable</vt:lpstr>
      <vt:lpstr>Stable / Unstable</vt:lpstr>
      <vt:lpstr>In-place / Out-place</vt:lpstr>
      <vt:lpstr>In-place / Out-place</vt:lpstr>
      <vt:lpstr>In-place / Out-place</vt:lpstr>
      <vt:lpstr>In-place / Out-place</vt:lpstr>
      <vt:lpstr>Sorting Algorithm</vt:lpstr>
      <vt:lpstr>Comparison based sort</vt:lpstr>
      <vt:lpstr>Bubble Sort </vt:lpstr>
      <vt:lpstr>Example of Bubble Sort</vt:lpstr>
      <vt:lpstr>Implementing bubble sort </vt:lpstr>
      <vt:lpstr>Main bubble sort method </vt:lpstr>
      <vt:lpstr>Java Implementation</vt:lpstr>
      <vt:lpstr>Example of Bubble Sort</vt:lpstr>
      <vt:lpstr>Algorithm complexity </vt:lpstr>
      <vt:lpstr>Complexity of bubble sort </vt:lpstr>
      <vt:lpstr>Complexity of bubble sort </vt:lpstr>
      <vt:lpstr>Complexity of bubble sort </vt:lpstr>
      <vt:lpstr>Comparison based sort</vt:lpstr>
      <vt:lpstr>Selection Sort </vt:lpstr>
      <vt:lpstr>Selection Sort </vt:lpstr>
      <vt:lpstr>Selection Sort </vt:lpstr>
      <vt:lpstr>Main selection sort method </vt:lpstr>
      <vt:lpstr>Code for Selection Sort </vt:lpstr>
      <vt:lpstr>Analysis of Selection sort</vt:lpstr>
      <vt:lpstr>Complexity of Selection Sort</vt:lpstr>
      <vt:lpstr>Comparison Based Sort</vt:lpstr>
      <vt:lpstr>Insertion Sort</vt:lpstr>
      <vt:lpstr>PowerPoint 演示文稿</vt:lpstr>
      <vt:lpstr>Insertion sort</vt:lpstr>
      <vt:lpstr>Insertion sort</vt:lpstr>
      <vt:lpstr>Insertion Sort</vt:lpstr>
      <vt:lpstr>Insertion Sort</vt:lpstr>
      <vt:lpstr>Code for Insertion Sort</vt:lpstr>
      <vt:lpstr>Analysis of insertion sort </vt:lpstr>
      <vt:lpstr>Analysis of insertion sort </vt:lpstr>
      <vt:lpstr>Comparison based sort</vt:lpstr>
      <vt:lpstr>Quick Sort</vt:lpstr>
      <vt:lpstr>Analysis of Quick Sort</vt:lpstr>
      <vt:lpstr>Analysis of Quick Sort</vt:lpstr>
      <vt:lpstr>In-place Quick Sort</vt:lpstr>
      <vt:lpstr>In-place Quick Sort</vt:lpstr>
      <vt:lpstr>In-place Quick Sort</vt:lpstr>
      <vt:lpstr>In-place Quick Sort</vt:lpstr>
      <vt:lpstr>Comparison based sort</vt:lpstr>
      <vt:lpstr>Divide and Conquer Approach</vt:lpstr>
      <vt:lpstr>Divide and Conquer Approach</vt:lpstr>
      <vt:lpstr>Merge Sort</vt:lpstr>
      <vt:lpstr>Remembering</vt:lpstr>
      <vt:lpstr>Comparison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通信原理</dc:title>
  <dc:creator>Microsoft Office User</dc:creator>
  <cp:lastModifiedBy>HANLIN CAI</cp:lastModifiedBy>
  <cp:revision>188</cp:revision>
  <dcterms:created xsi:type="dcterms:W3CDTF">2020-05-06T05:09:07Z</dcterms:created>
  <dcterms:modified xsi:type="dcterms:W3CDTF">2022-01-05T08:27:33Z</dcterms:modified>
</cp:coreProperties>
</file>